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719" r:id="rId3"/>
    <p:sldId id="257" r:id="rId4"/>
    <p:sldId id="258" r:id="rId5"/>
    <p:sldId id="292" r:id="rId6"/>
    <p:sldId id="293" r:id="rId7"/>
    <p:sldId id="294" r:id="rId8"/>
    <p:sldId id="260" r:id="rId9"/>
    <p:sldId id="259" r:id="rId10"/>
    <p:sldId id="261" r:id="rId11"/>
    <p:sldId id="262" r:id="rId12"/>
    <p:sldId id="723" r:id="rId13"/>
    <p:sldId id="724" r:id="rId14"/>
    <p:sldId id="263" r:id="rId15"/>
    <p:sldId id="264" r:id="rId16"/>
    <p:sldId id="295" r:id="rId17"/>
    <p:sldId id="265" r:id="rId18"/>
    <p:sldId id="296" r:id="rId19"/>
    <p:sldId id="267" r:id="rId20"/>
    <p:sldId id="266" r:id="rId21"/>
    <p:sldId id="274" r:id="rId22"/>
    <p:sldId id="286" r:id="rId23"/>
    <p:sldId id="718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D2D23-D907-4FE9-BAC1-EDD55BEFBB43}" v="23" dt="2021-03-14T22:00:58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F7C21-A37A-4B2B-AFF5-F67750671CD2}" type="datetimeFigureOut">
              <a:rPr kumimoji="1" lang="ja-JP" altLang="en-US" smtClean="0"/>
              <a:t>2021/5/19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38974-03E0-4E73-B541-7454D88B2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80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644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717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38974-03E0-4E73-B541-7454D88B2C03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962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62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5222-690C-44E7-AC3F-CE33DE6B70D3}" type="datetime1">
              <a:rPr kumimoji="1" lang="ja-JP" altLang="en-US" smtClean="0"/>
              <a:t>2021/5/19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365610" y="6440240"/>
            <a:ext cx="2743200" cy="365125"/>
          </a:xfrm>
        </p:spPr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29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2244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1743673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C1DBE-48E8-47AD-B26C-D0A0601355F6}" type="datetime1">
              <a:rPr kumimoji="1" lang="ja-JP" altLang="en-US" smtClean="0"/>
              <a:t>2021/5/19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21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1CA2-6EA2-4ED5-9C44-C4C1C9F98C98}" type="datetime1">
              <a:rPr kumimoji="1" lang="ja-JP" altLang="en-US" smtClean="0"/>
              <a:t>2021/5/19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833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8DAE-7F60-45AC-8714-1B72E8EDA1E7}" type="datetime1">
              <a:rPr kumimoji="1" lang="ja-JP" altLang="en-US" smtClean="0"/>
              <a:t>2021/5/19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9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エンドカッ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 descr="OpenChain Logo">
            <a:extLst>
              <a:ext uri="{FF2B5EF4-FFF2-40B4-BE49-F238E27FC236}">
                <a16:creationId xmlns:a16="http://schemas.microsoft.com/office/drawing/2014/main" id="{0EA15EC0-5471-4448-8A15-3ED3D85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2244"/>
          <a:stretch/>
        </p:blipFill>
        <p:spPr>
          <a:xfrm>
            <a:off x="-81280" y="1944253"/>
            <a:ext cx="5866061" cy="1886067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ADA1C4-3888-48C2-BE7E-C1E41F694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034" y="1945217"/>
            <a:ext cx="7183967" cy="1792816"/>
          </a:xfrm>
          <a:solidFill>
            <a:srgbClr val="00B4C1"/>
          </a:solidFill>
        </p:spPr>
        <p:txBody>
          <a:bodyPr anchor="ctr"/>
          <a:lstStyle>
            <a:lvl1pPr marL="239994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8240760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9" name="Rectangle 3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11151" y="4083323"/>
            <a:ext cx="11545568" cy="87475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lnSpc>
                <a:spcPct val="100000"/>
              </a:lnSpc>
              <a:defRPr sz="3200" b="0">
                <a:solidFill>
                  <a:srgbClr val="00B4C1"/>
                </a:solidFill>
              </a:defRPr>
            </a:lvl1pPr>
          </a:lstStyle>
          <a:p>
            <a:pPr lvl="0"/>
            <a:r>
              <a:rPr lang="ja-JP" altLang="en-US" noProof="0" dirty="0"/>
              <a:t>マスタ タイトルの書式設定</a:t>
            </a:r>
          </a:p>
        </p:txBody>
      </p:sp>
      <p:sp>
        <p:nvSpPr>
          <p:cNvPr id="362500" name="Rectangle 4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10091" y="4905807"/>
            <a:ext cx="11546627" cy="699731"/>
          </a:xfrm>
        </p:spPr>
        <p:txBody>
          <a:bodyPr anchor="t" anchorCtr="0"/>
          <a:lstStyle>
            <a:lvl1pPr marL="361942" marR="0" indent="-361942" algn="ctr" defTabSz="1079473" rtl="0" eaLnBrk="1" fontAlgn="ctr" latinLnBrk="0" hangingPunct="1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 kumimoji="0" sz="3200" baseline="0">
                <a:solidFill>
                  <a:srgbClr val="797979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1pPr>
          </a:lstStyle>
          <a:p>
            <a:pPr marL="361942" marR="0" lvl="0" indent="-361942" algn="l" defTabSz="1079473" rtl="0" eaLnBrk="1" fontAlgn="ctr" latinLnBrk="0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>
                <a:srgbClr val="87867E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1" lang="ja-JP" altLang="en-US" sz="29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マスタ サブタイトルの書式設定</a:t>
            </a:r>
            <a:endParaRPr kumimoji="1" lang="ja-JP" altLang="de-DE" sz="2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62538" name="Rectangle 42"/>
          <p:cNvSpPr>
            <a:spLocks noGrp="1" noChangeArrowheads="1"/>
          </p:cNvSpPr>
          <p:nvPr>
            <p:ph type="ftr" sz="quarter" idx="3"/>
          </p:nvPr>
        </p:nvSpPr>
        <p:spPr bwMode="gray"/>
        <p:txBody>
          <a:bodyPr/>
          <a:lstStyle>
            <a:lvl1pPr>
              <a:defRPr baseline="0"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pic>
        <p:nvPicPr>
          <p:cNvPr id="11" name="図 10" descr="OpenChain Logo">
            <a:extLst>
              <a:ext uri="{FF2B5EF4-FFF2-40B4-BE49-F238E27FC236}">
                <a16:creationId xmlns:a16="http://schemas.microsoft.com/office/drawing/2014/main" id="{6C6AF230-82DC-4FD9-8592-12A759EAB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12" y="836325"/>
            <a:ext cx="5031505" cy="2800956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BBB9085-5648-43AE-B992-5C399D5C6482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C64A6693-19F1-4B46-B0BA-EB35C18D88A1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D2CC357-2D9B-4B83-B3F0-84C758487861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D32F5C3-950E-4087-9784-D6221BC9AA9E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5030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90271" y="531580"/>
            <a:ext cx="10320000" cy="645269"/>
          </a:xfrm>
        </p:spPr>
        <p:txBody>
          <a:bodyPr/>
          <a:lstStyle>
            <a:lvl1pPr>
              <a:defRPr baseline="0">
                <a:solidFill>
                  <a:srgbClr val="00849D"/>
                </a:solidFill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12" name="テキスト プレースホルダー 11">
            <a:extLst>
              <a:ext uri="{FF2B5EF4-FFF2-40B4-BE49-F238E27FC236}">
                <a16:creationId xmlns:a16="http://schemas.microsoft.com/office/drawing/2014/main" id="{976D94F7-5AE4-4722-8DC6-262CA0C49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272" y="1422401"/>
            <a:ext cx="10320000" cy="4871236"/>
          </a:xfr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1pPr>
            <a:lvl2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2pPr>
            <a:lvl3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3pPr>
            <a:lvl4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4pPr>
            <a:lvl5pPr>
              <a:defRPr>
                <a:solidFill>
                  <a:srgbClr val="20252B"/>
                </a:solidFill>
                <a:latin typeface="Segoe UI" panose="020B0502040204020203" pitchFamily="34" charset="0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567C6BE-8CA9-476C-BC7A-7603A6DE51F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37344" y="6293637"/>
            <a:ext cx="5281083" cy="26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 b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2515E9A-70A1-4DCD-9E90-413162767C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84003" y="6289659"/>
            <a:ext cx="719667" cy="26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145D5DA-CF11-4C66-BB26-5DC06B07024B}" type="slidenum">
              <a:rPr lang="de-DE" altLang="ja-JP" smtClean="0">
                <a:ea typeface="Segoe UI Black" panose="020B0A02040204020203" pitchFamily="34" charset="0"/>
              </a:rPr>
              <a:pPr/>
              <a:t>‹#›</a:t>
            </a:fld>
            <a:endParaRPr lang="de-DE" altLang="ja-JP" dirty="0"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37336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880111" y="531580"/>
            <a:ext cx="10320000" cy="645269"/>
          </a:xfrm>
        </p:spPr>
        <p:txBody>
          <a:bodyPr/>
          <a:lstStyle>
            <a:lvl1pPr>
              <a:defRPr>
                <a:solidFill>
                  <a:srgbClr val="00849D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72E657AC-4808-49C2-85C9-9B8A09B04136}" type="slidenum">
              <a:rPr lang="de-DE" altLang="ja-JP"/>
              <a:pPr/>
              <a:t>‹#›</a:t>
            </a:fld>
            <a:endParaRPr lang="de-DE" altLang="ja-JP"/>
          </a:p>
        </p:txBody>
      </p:sp>
    </p:spTree>
    <p:extLst>
      <p:ext uri="{BB962C8B-B14F-4D97-AF65-F5344CB8AC3E}">
        <p14:creationId xmlns:p14="http://schemas.microsoft.com/office/powerpoint/2010/main" val="395613442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 baseline="0">
                <a:latin typeface="Segoe UI" panose="020B0502040204020203" pitchFamily="34" charset="0"/>
                <a:ea typeface="Meiryo UI" panose="020B0604030504040204" pitchFamily="50" charset="-128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89208CCA-4E5E-4821-A19F-D7D094397A23}" type="slidenum">
              <a:rPr lang="de-DE" altLang="ja-JP"/>
              <a:pPr/>
              <a:t>‹#›</a:t>
            </a:fld>
            <a:endParaRPr lang="de-DE" altLang="ja-JP"/>
          </a:p>
        </p:txBody>
      </p:sp>
    </p:spTree>
    <p:extLst>
      <p:ext uri="{BB962C8B-B14F-4D97-AF65-F5344CB8AC3E}">
        <p14:creationId xmlns:p14="http://schemas.microsoft.com/office/powerpoint/2010/main" val="29320432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B70BF-C351-4AA2-ABC6-7B542DF7A22B}" type="datetime1">
              <a:rPr kumimoji="1" lang="ja-JP" altLang="en-US" smtClean="0"/>
              <a:t>2021/5/19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36561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77C9D-2908-4B51-B245-D0108F3FAF1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182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1151" y="1349829"/>
            <a:ext cx="11527367" cy="523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78355" lvl="0" indent="-478355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A30B1A"/>
              </a:buClr>
              <a:buFont typeface="Wingdings" pitchFamily="2" charset="2"/>
              <a:buChar char="n"/>
            </a:pPr>
            <a:r>
              <a:rPr lang="ja-JP" altLang="en-US" dirty="0"/>
              <a:t>第１レベル第１レベル第１レベル第１レベル</a:t>
            </a:r>
          </a:p>
          <a:p>
            <a:pPr marL="833946" lvl="1" indent="-476239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Font typeface="Wingdings" pitchFamily="2" charset="2"/>
              <a:buChar char="n"/>
            </a:pPr>
            <a:r>
              <a:rPr lang="ja-JP" altLang="en-US" dirty="0"/>
              <a:t>第２レベル第２レベル第２レベル第２レベル</a:t>
            </a:r>
          </a:p>
          <a:p>
            <a:pPr marL="1075240" lvl="2" indent="-359824" algn="l" defTabSz="1079473" rtl="0" eaLnBrk="1" fontAlgn="ctr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08080"/>
              </a:buClr>
              <a:buFont typeface="Wingdings" panose="05000000000000000000" pitchFamily="2" charset="2"/>
              <a:buChar char="l"/>
            </a:pPr>
            <a:r>
              <a:rPr lang="ja-JP" altLang="en-US" dirty="0"/>
              <a:t>第３レベル第３レベル第３レベル第３レベル第３レベル</a:t>
            </a:r>
          </a:p>
          <a:p>
            <a:pPr marL="1318651" lvl="3" indent="-366175" algn="l" defTabSz="1079473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87867E"/>
              </a:buClr>
              <a:buSzPct val="100000"/>
              <a:buFont typeface="Arial" panose="020B0604020202020204" pitchFamily="34" charset="0"/>
              <a:buChar char="•"/>
            </a:pPr>
            <a:r>
              <a:rPr lang="ja-JP" altLang="en-US" dirty="0"/>
              <a:t>第４レベル第４レベル第４レベル第４レベル第４レベル第４レベル第４レベル第４レベル第４レベル第４レベル第４レベル第４レベル第４レベル第４レベル第４レベル第４レベル第４レベル第４レベル</a:t>
            </a:r>
          </a:p>
        </p:txBody>
      </p:sp>
      <p:sp>
        <p:nvSpPr>
          <p:cNvPr id="361476" name="Rectangle 4"/>
          <p:cNvSpPr>
            <a:spLocks noGrp="1" noChangeArrowheads="1"/>
          </p:cNvSpPr>
          <p:nvPr>
            <p:ph type="title"/>
          </p:nvPr>
        </p:nvSpPr>
        <p:spPr bwMode="gray">
          <a:xfrm>
            <a:off x="311151" y="531580"/>
            <a:ext cx="10320000" cy="64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8600" rIns="0" bIns="228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  <a:r>
              <a:rPr lang="en-US" altLang="ja-JP" dirty="0"/>
              <a:t>Master Titles</a:t>
            </a:r>
            <a:endParaRPr lang="ja-JP" altLang="en-US" dirty="0"/>
          </a:p>
        </p:txBody>
      </p:sp>
      <p:sp>
        <p:nvSpPr>
          <p:cNvPr id="361477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37344" y="6293637"/>
            <a:ext cx="5281083" cy="26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800" b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r>
              <a:rPr lang="de-DE" altLang="ja-JP" dirty="0"/>
              <a:t>CC0-1.0</a:t>
            </a:r>
          </a:p>
        </p:txBody>
      </p:sp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0584003" y="6289659"/>
            <a:ext cx="719667" cy="26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base">
              <a:defRPr kumimoji="0" sz="10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145D5DA-CF11-4C66-BB26-5DC06B07024B}" type="slidenum">
              <a:rPr lang="de-DE" altLang="ja-JP" smtClean="0">
                <a:ea typeface="Segoe UI Black" panose="020B0A02040204020203" pitchFamily="34" charset="0"/>
              </a:rPr>
              <a:pPr/>
              <a:t>‹#›</a:t>
            </a:fld>
            <a:endParaRPr lang="de-DE" altLang="ja-JP" dirty="0">
              <a:ea typeface="Segoe UI Black" panose="020B0A02040204020203" pitchFamily="34" charset="0"/>
            </a:endParaRPr>
          </a:p>
        </p:txBody>
      </p:sp>
      <p:pic>
        <p:nvPicPr>
          <p:cNvPr id="19" name="図 18" descr="OpenChain Logo">
            <a:extLst>
              <a:ext uri="{FF2B5EF4-FFF2-40B4-BE49-F238E27FC236}">
                <a16:creationId xmlns:a16="http://schemas.microsoft.com/office/drawing/2014/main" id="{0A6A82A9-52B4-4F63-B44D-47A35F0CBC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2" y="5809954"/>
            <a:ext cx="1400889" cy="779852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DE43666-CBD0-4663-81FB-E3DE69B2951E}"/>
              </a:ext>
            </a:extLst>
          </p:cNvPr>
          <p:cNvGrpSpPr/>
          <p:nvPr userDrawn="1"/>
        </p:nvGrpSpPr>
        <p:grpSpPr>
          <a:xfrm>
            <a:off x="466" y="6766845"/>
            <a:ext cx="12191535" cy="100800"/>
            <a:chOff x="0" y="4968000"/>
            <a:chExt cx="9143651" cy="75600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D7D13A5-8AC8-49C3-8334-1CDF3500CE69}"/>
                </a:ext>
              </a:extLst>
            </p:cNvPr>
            <p:cNvSpPr/>
            <p:nvPr userDrawn="1"/>
          </p:nvSpPr>
          <p:spPr bwMode="gray"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A8E88D7-7C6D-4E86-8674-B79424CCE565}"/>
                </a:ext>
              </a:extLst>
            </p:cNvPr>
            <p:cNvSpPr/>
            <p:nvPr userDrawn="1"/>
          </p:nvSpPr>
          <p:spPr bwMode="gray"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94FB967-6357-4E9E-8385-698BFBCCA47A}"/>
                </a:ext>
              </a:extLst>
            </p:cNvPr>
            <p:cNvSpPr/>
            <p:nvPr userDrawn="1"/>
          </p:nvSpPr>
          <p:spPr bwMode="gray"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21917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2133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01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 b="0" baseline="0">
          <a:solidFill>
            <a:srgbClr val="00849D"/>
          </a:solidFill>
          <a:latin typeface="Segoe UI" panose="020B0502040204020203" pitchFamily="34" charset="0"/>
          <a:ea typeface="Meiryo UI" panose="020B0604030504040204" pitchFamily="50" charset="-128"/>
          <a:cs typeface="+mj-cs"/>
        </a:defRPr>
      </a:lvl1pPr>
      <a:lvl2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609585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1219170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828754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2438339" algn="l" rtl="0" eaLnBrk="1" fontAlgn="ctr" hangingPunct="1">
        <a:lnSpc>
          <a:spcPct val="90000"/>
        </a:lnSpc>
        <a:spcBef>
          <a:spcPct val="0"/>
        </a:spcBef>
        <a:spcAft>
          <a:spcPct val="0"/>
        </a:spcAft>
        <a:defRPr kumimoji="1" sz="3733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478355" indent="-478355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n"/>
        <a:defRPr kumimoji="1" lang="ja-JP" altLang="en-US" sz="2933" b="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  <a:cs typeface="+mn-cs"/>
        </a:defRPr>
      </a:lvl1pPr>
      <a:lvl2pPr marL="833946" indent="-476239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 lang="ja-JP" altLang="en-US" sz="2667" b="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2pPr>
      <a:lvl3pPr marL="1198003" indent="-482588" algn="l" defTabSz="1079473" rtl="0" eaLnBrk="1" fontAlgn="ctr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anose="05000000000000000000" pitchFamily="2" charset="2"/>
        <a:buChar char="l"/>
        <a:defRPr kumimoji="1" lang="ja-JP" altLang="en-US" sz="240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3pPr>
      <a:lvl4pPr marL="1409665" indent="-457189" algn="l" defTabSz="1079473" rtl="0" eaLnBrk="1" fontAlgn="base" hangingPunct="1">
        <a:lnSpc>
          <a:spcPct val="100000"/>
        </a:lnSpc>
        <a:spcBef>
          <a:spcPct val="20000"/>
        </a:spcBef>
        <a:spcAft>
          <a:spcPct val="10000"/>
        </a:spcAft>
        <a:buClr>
          <a:srgbClr val="87867E"/>
        </a:buClr>
        <a:buSzPct val="100000"/>
        <a:buFont typeface="Arial" panose="020B0604020202020204" pitchFamily="34" charset="0"/>
        <a:buChar char="•"/>
        <a:defRPr kumimoji="1" lang="ja-JP" altLang="en-US" sz="2400" baseline="0" dirty="0">
          <a:solidFill>
            <a:srgbClr val="20252B"/>
          </a:solidFill>
          <a:latin typeface="Segoe UI" panose="020B0502040204020203" pitchFamily="34" charset="0"/>
          <a:ea typeface="Meiryo UI" panose="020B0604030504040204" pitchFamily="50" charset="-128"/>
        </a:defRPr>
      </a:lvl4pPr>
      <a:lvl5pPr marL="274313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5pPr>
      <a:lvl6pPr marL="335271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6pPr>
      <a:lvl7pPr marL="3962301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7pPr>
      <a:lvl8pPr marL="4571886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8pPr>
      <a:lvl9pPr marL="5181470" indent="-304792" algn="l" defTabSz="1079473" rtl="0" eaLnBrk="1" fontAlgn="base" hangingPunct="1">
        <a:spcBef>
          <a:spcPct val="20000"/>
        </a:spcBef>
        <a:spcAft>
          <a:spcPct val="0"/>
        </a:spcAft>
        <a:buChar char="»"/>
        <a:defRPr kumimoji="1"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openchainproject.org/featured/2020/12/15/toyota-iso-523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so.org/standard/81039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chainproject.org/new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hyperlink" Target="https://www.openchainproject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japan-sg-tooling+subscribe@lists.openchainproject.org" TargetMode="External"/><Relationship Id="rId3" Type="http://schemas.openxmlformats.org/officeDocument/2006/relationships/hyperlink" Target="https://openchain-project.github.io/OpenChain-JWG/" TargetMode="External"/><Relationship Id="rId7" Type="http://schemas.openxmlformats.org/officeDocument/2006/relationships/hyperlink" Target="mailto:japan-sg-planning+subscribe@lists.openchainproject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pan-sg-licensing+subscribe@lists.openchainproject.org" TargetMode="External"/><Relationship Id="rId11" Type="http://schemas.openxmlformats.org/officeDocument/2006/relationships/image" Target="../media/image3.png"/><Relationship Id="rId5" Type="http://schemas.openxmlformats.org/officeDocument/2006/relationships/hyperlink" Target="mailto:japan-sg-faq+subscribe@lists.openchainproject.org" TargetMode="External"/><Relationship Id="rId10" Type="http://schemas.openxmlformats.org/officeDocument/2006/relationships/image" Target="../media/image28.png"/><Relationship Id="rId4" Type="http://schemas.openxmlformats.org/officeDocument/2006/relationships/hyperlink" Target="mailto:japan-wg+subscribe@lists.openchainproject.org" TargetMode="External"/><Relationship Id="rId9" Type="http://schemas.openxmlformats.org/officeDocument/2006/relationships/hyperlink" Target="https://openchain-japanwg.slack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uxfoundation.org/projects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chainproject.org/resources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openchainproject.org/get-started/conformanc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chainproject.org/contribute-to-the-standard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60E03-66BB-49A0-ADC4-E31E53A24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7" y="3972491"/>
            <a:ext cx="11545568" cy="874757"/>
          </a:xfrm>
        </p:spPr>
        <p:txBody>
          <a:bodyPr/>
          <a:lstStyle/>
          <a:p>
            <a:r>
              <a:rPr lang="en-US" altLang="ja-JP" sz="3600" dirty="0">
                <a:cs typeface="Segoe UI" panose="020B0502040204020203" pitchFamily="34" charset="0"/>
              </a:rPr>
              <a:t>OpenChain</a:t>
            </a:r>
            <a:r>
              <a:rPr lang="ja-JP" altLang="en-US" sz="3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プロジェクト紹介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659F614-E6B1-453D-84F7-53F4918C0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091" y="4905807"/>
            <a:ext cx="11546627" cy="114401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2020/05</a:t>
            </a:r>
          </a:p>
          <a:p>
            <a:pPr marL="0" indent="0"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OpenChain Japan WG</a:t>
            </a:r>
          </a:p>
          <a:p>
            <a:pPr marL="0" indent="0">
              <a:buNone/>
            </a:pP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E78F5A14-4DA9-48F0-A505-0D9180511AA9}"/>
              </a:ext>
            </a:extLst>
          </p:cNvPr>
          <p:cNvSpPr txBox="1">
            <a:spLocks/>
          </p:cNvSpPr>
          <p:nvPr/>
        </p:nvSpPr>
        <p:spPr>
          <a:xfrm>
            <a:off x="9310774" y="62803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8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719291" y="1036386"/>
            <a:ext cx="8871871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自己認証・第三者認証のいずれも可</a:t>
            </a:r>
            <a:endParaRPr lang="en-US" altLang="ja-JP" sz="3200" dirty="0">
              <a:solidFill>
                <a:srgbClr val="484848"/>
              </a:solidFill>
              <a:latin typeface="Segoe UI" panose="020B0502040204020203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87F934C-7942-4B96-A332-2FCCB252EC45}"/>
              </a:ext>
            </a:extLst>
          </p:cNvPr>
          <p:cNvSpPr/>
          <p:nvPr/>
        </p:nvSpPr>
        <p:spPr>
          <a:xfrm>
            <a:off x="719291" y="1699042"/>
            <a:ext cx="5389995" cy="776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自己認証</a:t>
            </a:r>
            <a:endParaRPr lang="en-US" altLang="ja-JP" sz="28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endParaRPr lang="en-US" altLang="ja-JP" sz="4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プロジェクト</a:t>
            </a:r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Web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上で確認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D5A8299-7001-411C-BAA5-94A7BFD89A40}"/>
              </a:ext>
            </a:extLst>
          </p:cNvPr>
          <p:cNvSpPr/>
          <p:nvPr/>
        </p:nvSpPr>
        <p:spPr>
          <a:xfrm>
            <a:off x="6744745" y="1895521"/>
            <a:ext cx="4587355" cy="383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第三者認証</a:t>
            </a:r>
            <a:endParaRPr lang="en-US" altLang="ja-JP" sz="28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endParaRPr lang="en-US" altLang="ja-JP" sz="4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algn="ctr"/>
            <a:r>
              <a:rPr kumimoji="1" lang="en-US" altLang="ja-JP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Partner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認証機関</a:t>
            </a:r>
            <a:r>
              <a:rPr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による</a:t>
            </a:r>
            <a:r>
              <a:rPr kumimoji="1" lang="ja-JP" altLang="en-US" sz="20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確認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795C70-6DDD-4212-BB35-F3A430612B72}"/>
              </a:ext>
            </a:extLst>
          </p:cNvPr>
          <p:cNvSpPr/>
          <p:nvPr/>
        </p:nvSpPr>
        <p:spPr>
          <a:xfrm>
            <a:off x="7301439" y="5955311"/>
            <a:ext cx="367136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日立製作所 </a:t>
            </a:r>
            <a:r>
              <a:rPr lang="en-US" altLang="ja-JP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/ Tüv S</a:t>
            </a:r>
            <a:r>
              <a:rPr lang="hu-HU" altLang="ja-JP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ü</a:t>
            </a:r>
            <a:r>
              <a:rPr lang="en-US" altLang="ja-JP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 (2018/12)</a:t>
            </a:r>
            <a:endParaRPr kumimoji="1" lang="ja-JP" altLang="en-US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2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6" y="2499097"/>
            <a:ext cx="11447619" cy="3390476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06448E7-FE62-4258-9FBF-E90E11A3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07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kumimoji="1" lang="en-US" altLang="ja-JP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Spec2.1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に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62B7DC92-590F-4F4F-8D46-0273706A29E9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23E04-75F0-41CC-9FC2-06B14BA7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11" y="1857526"/>
            <a:ext cx="5585366" cy="42230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22" y="1857526"/>
            <a:ext cx="5585366" cy="42230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401222" y="1123546"/>
            <a:ext cx="5585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Spec.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ISO/IEC 5230:2020 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国際標準化</a:t>
            </a:r>
          </a:p>
          <a:p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83513" y="1477489"/>
            <a:ext cx="3217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https://www.iso.org/standard/81039.html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95611" y="1123546"/>
            <a:ext cx="558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ISO/IEC 5230:2020 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377902" y="1477489"/>
            <a:ext cx="5565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https://www.openchainproject.org/featured/2020/12/15/toyota-iso-5230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91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DED89B-6E58-4E8F-8CFF-E6A4D1A6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0BDDFD-987C-422A-8F23-7AE1B77030C9}"/>
              </a:ext>
            </a:extLst>
          </p:cNvPr>
          <p:cNvSpPr txBox="1"/>
          <p:nvPr/>
        </p:nvSpPr>
        <p:spPr>
          <a:xfrm>
            <a:off x="313062" y="1061753"/>
            <a:ext cx="11515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atin typeface="+mj-ea"/>
                <a:ea typeface="+mj-ea"/>
                <a:cs typeface="Segoe UI Light" panose="020B0502040204020203" pitchFamily="34" charset="0"/>
              </a:rPr>
              <a:t>ISO/IEC5230</a:t>
            </a:r>
            <a:r>
              <a:rPr lang="ja-JP" altLang="en-US" sz="2400" b="1" dirty="0">
                <a:latin typeface="+mj-ea"/>
                <a:ea typeface="+mj-ea"/>
                <a:cs typeface="Segoe UI Light" panose="020B0502040204020203" pitchFamily="34" charset="0"/>
              </a:rPr>
              <a:t>の</a:t>
            </a:r>
            <a:r>
              <a:rPr lang="en-US" altLang="ja-JP" sz="2400" b="1" dirty="0">
                <a:latin typeface="+mj-ea"/>
                <a:ea typeface="+mj-ea"/>
                <a:cs typeface="Segoe UI Light" panose="020B0502040204020203" pitchFamily="34" charset="0"/>
              </a:rPr>
              <a:t>ISO</a:t>
            </a:r>
            <a:r>
              <a:rPr lang="ja-JP" altLang="en-US" sz="2400" b="1" dirty="0">
                <a:latin typeface="+mj-ea"/>
                <a:ea typeface="+mj-ea"/>
                <a:cs typeface="Segoe UI Light" panose="020B0502040204020203" pitchFamily="34" charset="0"/>
              </a:rPr>
              <a:t>化発表後、各社が続々と取り組みを発表</a:t>
            </a:r>
            <a:endParaRPr lang="en-US" altLang="ja-JP" sz="2400" b="1" dirty="0"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D889BA9-370B-4BE6-B6D3-56C12954CAD3}"/>
              </a:ext>
            </a:extLst>
          </p:cNvPr>
          <p:cNvSpPr/>
          <p:nvPr/>
        </p:nvSpPr>
        <p:spPr>
          <a:xfrm>
            <a:off x="242631" y="1690371"/>
            <a:ext cx="3809792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ISO/IEC5230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認証取得発表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41D8CC-5ADC-4E0A-8EDA-96CB6BA5FA58}"/>
              </a:ext>
            </a:extLst>
          </p:cNvPr>
          <p:cNvSpPr/>
          <p:nvPr/>
        </p:nvSpPr>
        <p:spPr>
          <a:xfrm>
            <a:off x="242631" y="2376171"/>
            <a:ext cx="3809792" cy="3570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543A9A-3758-4A64-A613-1362906F26A9}"/>
              </a:ext>
            </a:extLst>
          </p:cNvPr>
          <p:cNvSpPr txBox="1"/>
          <p:nvPr/>
        </p:nvSpPr>
        <p:spPr>
          <a:xfrm>
            <a:off x="349537" y="2453113"/>
            <a:ext cx="35959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12/15 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トヨタ自動車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/15 NCSOFT</a:t>
            </a:r>
          </a:p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/17 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Ｃｉｓｃｏ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1/13   NTT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2/1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 Ｍｉｃｒｏｓｏｆｔ</a:t>
            </a:r>
            <a:endParaRPr lang="en-US" altLang="ja-JP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2/8     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日立製作所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2/8     LG</a:t>
            </a: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3/21	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Nanjing Fujitsu Nanda Software Technology Co., Ltd.</a:t>
            </a: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4/6	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Computermind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4/22	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Keitaro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A202348-62B0-4D73-B79E-ACF64EA7BD2A}"/>
              </a:ext>
            </a:extLst>
          </p:cNvPr>
          <p:cNvSpPr/>
          <p:nvPr/>
        </p:nvSpPr>
        <p:spPr>
          <a:xfrm>
            <a:off x="4191104" y="1690371"/>
            <a:ext cx="3809792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ＯｐｅｎＣｈａｉｎパートナー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認定発表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1ABB40-D023-4A17-B941-E9AB3DFA3CDE}"/>
              </a:ext>
            </a:extLst>
          </p:cNvPr>
          <p:cNvSpPr/>
          <p:nvPr/>
        </p:nvSpPr>
        <p:spPr>
          <a:xfrm>
            <a:off x="4191104" y="2376171"/>
            <a:ext cx="3809792" cy="357092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AAEA20F-885A-45CD-A459-C2DA65E8DCE7}"/>
              </a:ext>
            </a:extLst>
          </p:cNvPr>
          <p:cNvSpPr/>
          <p:nvPr/>
        </p:nvSpPr>
        <p:spPr>
          <a:xfrm>
            <a:off x="8135898" y="1690371"/>
            <a:ext cx="3809792" cy="685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OpenChain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プラチナメンバー参加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12586BF-214D-437F-8083-CCCC04FAC097}"/>
              </a:ext>
            </a:extLst>
          </p:cNvPr>
          <p:cNvSpPr/>
          <p:nvPr/>
        </p:nvSpPr>
        <p:spPr>
          <a:xfrm>
            <a:off x="8135898" y="2376171"/>
            <a:ext cx="3809792" cy="35709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A79FE4-FCBD-4499-8C82-4BFB778A5001}"/>
              </a:ext>
            </a:extLst>
          </p:cNvPr>
          <p:cNvSpPr txBox="1"/>
          <p:nvPr/>
        </p:nvSpPr>
        <p:spPr>
          <a:xfrm>
            <a:off x="4298010" y="2453113"/>
            <a:ext cx="35959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12/15 OSADL</a:t>
            </a:r>
          </a:p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/17 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日立ソリューションズ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12/17 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FOSSAware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1/12   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WhiteSource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1/13   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SeQuenX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1/19   </a:t>
            </a:r>
            <a:r>
              <a:rPr lang="en-US" altLang="ja-JP" sz="20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Synergon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337F7A-663E-4138-BF54-2A6C6C409FFC}"/>
              </a:ext>
            </a:extLst>
          </p:cNvPr>
          <p:cNvSpPr txBox="1"/>
          <p:nvPr/>
        </p:nvSpPr>
        <p:spPr>
          <a:xfrm>
            <a:off x="8267903" y="2453113"/>
            <a:ext cx="359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１２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/17 Ericsson </a:t>
            </a:r>
            <a:endParaRPr lang="en-US" altLang="ja-JP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7B1231-CFB1-477E-BF56-3BBF2ECBFD99}"/>
              </a:ext>
            </a:extLst>
          </p:cNvPr>
          <p:cNvSpPr txBox="1"/>
          <p:nvPr/>
        </p:nvSpPr>
        <p:spPr>
          <a:xfrm>
            <a:off x="3215076" y="5949995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  <a:hlinkClick r:id="rId2"/>
              </a:rPr>
              <a:t>https://www.openchainproject.org/news</a:t>
            </a:r>
            <a:endParaRPr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E2B4C11-41E9-4CDB-B2D8-5A3AEAD8067E}"/>
              </a:ext>
            </a:extLst>
          </p:cNvPr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kumimoji="1" lang="en-US" altLang="ja-JP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Spec2.1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</a:t>
            </a:r>
            <a:r>
              <a:rPr kumimoji="1"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ISO</a:t>
            </a:r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に</a:t>
            </a:r>
          </a:p>
        </p:txBody>
      </p:sp>
    </p:spTree>
    <p:extLst>
      <p:ext uri="{BB962C8B-B14F-4D97-AF65-F5344CB8AC3E}">
        <p14:creationId xmlns:p14="http://schemas.microsoft.com/office/powerpoint/2010/main" val="201018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認証取得</a:t>
            </a:r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企業</a:t>
            </a:r>
            <a:endParaRPr kumimoji="1" lang="ja-JP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62B7DC92-590F-4F4F-8D46-0273706A29E9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123E04-75F0-41CC-9FC2-06B14BA7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D383175-72EF-439A-98C4-7F5CED57F288}"/>
              </a:ext>
            </a:extLst>
          </p:cNvPr>
          <p:cNvSpPr txBox="1">
            <a:spLocks/>
          </p:cNvSpPr>
          <p:nvPr/>
        </p:nvSpPr>
        <p:spPr>
          <a:xfrm>
            <a:off x="3634018" y="5215951"/>
            <a:ext cx="5133102" cy="70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Segoe UI Light" panose="020B0502040204020203" pitchFamily="34" charset="0"/>
              </a:rPr>
              <a:t> </a:t>
            </a:r>
            <a:r>
              <a:rPr lang="en-US" altLang="ja-JP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https://www.openchainproject.org/</a:t>
            </a:r>
            <a:endParaRPr lang="en-US" altLang="ja-JP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8832919-F52C-4D2F-ADCC-7A39A5958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2" y="1718680"/>
            <a:ext cx="6261783" cy="36286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ABBA351-786A-4124-A8D6-C44620212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814" y="1727159"/>
            <a:ext cx="6049186" cy="23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0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0550287-28A0-4F2D-AA2B-7A8463EA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37" y="3878197"/>
            <a:ext cx="5047192" cy="25597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活動体制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AC4ED0A-D348-4988-9355-729ED24C1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487" y="1416676"/>
            <a:ext cx="1611142" cy="139032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A738DB6-A546-4F0A-ADCC-09A647B23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052" y="1456163"/>
            <a:ext cx="2728007" cy="3835153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C577D0A-1F29-4BFD-9470-FBD73C6A566F}"/>
              </a:ext>
            </a:extLst>
          </p:cNvPr>
          <p:cNvSpPr/>
          <p:nvPr/>
        </p:nvSpPr>
        <p:spPr>
          <a:xfrm>
            <a:off x="4175123" y="961954"/>
            <a:ext cx="6037493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Governing Board &amp; General Manager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42D956B-6626-40C9-8627-3A0A68BC0CD6}"/>
              </a:ext>
            </a:extLst>
          </p:cNvPr>
          <p:cNvSpPr/>
          <p:nvPr/>
        </p:nvSpPr>
        <p:spPr>
          <a:xfrm>
            <a:off x="1079500" y="961954"/>
            <a:ext cx="3095625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Work Team Leads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2B8769-4C62-4044-BC08-4DA63488EA06}"/>
              </a:ext>
            </a:extLst>
          </p:cNvPr>
          <p:cNvSpPr/>
          <p:nvPr/>
        </p:nvSpPr>
        <p:spPr>
          <a:xfrm>
            <a:off x="4175124" y="2820754"/>
            <a:ext cx="295275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David Marr</a:t>
            </a:r>
          </a:p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Governing Board Chair</a:t>
            </a:r>
            <a:endParaRPr lang="en-US" altLang="ja-JP" sz="100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7CA2D6C-B824-452C-A8BC-35222F3F7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751" y="1422344"/>
            <a:ext cx="1341608" cy="1358069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CC32AB4-4CDC-4B58-AC8F-F359AF3DF96D}"/>
              </a:ext>
            </a:extLst>
          </p:cNvPr>
          <p:cNvSpPr/>
          <p:nvPr/>
        </p:nvSpPr>
        <p:spPr>
          <a:xfrm>
            <a:off x="7191940" y="2798919"/>
            <a:ext cx="2952751" cy="519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Shane Coughlan</a:t>
            </a:r>
          </a:p>
          <a:p>
            <a:pPr algn="ctr"/>
            <a:r>
              <a:rPr lang="en-US" altLang="ja-JP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General Manager</a:t>
            </a:r>
          </a:p>
          <a:p>
            <a:pPr algn="ctr"/>
            <a:r>
              <a:rPr lang="en-US" altLang="ja-JP" sz="100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Genera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C577D0A-1F29-4BFD-9470-FBD73C6A566F}"/>
              </a:ext>
            </a:extLst>
          </p:cNvPr>
          <p:cNvSpPr/>
          <p:nvPr/>
        </p:nvSpPr>
        <p:spPr>
          <a:xfrm>
            <a:off x="4688725" y="3467208"/>
            <a:ext cx="6037493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Platinum</a:t>
            </a:r>
            <a:r>
              <a:rPr lang="ja-JP" altLang="en-US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 </a:t>
            </a:r>
            <a:r>
              <a:rPr lang="en-US" altLang="ja-JP" sz="2400" b="1" dirty="0">
                <a:solidFill>
                  <a:srgbClr val="484848"/>
                </a:solidFill>
                <a:latin typeface="Segoe UI" panose="020B0502040204020203" pitchFamily="34" charset="0"/>
                <a:ea typeface="Meiryo UI" panose="020B0604030504040204" pitchFamily="50" charset="-128"/>
                <a:cs typeface="Segoe UI" panose="020B0502040204020203" pitchFamily="34" charset="0"/>
              </a:rPr>
              <a:t>Members</a:t>
            </a:r>
            <a:endParaRPr lang="en-US" altLang="ja-JP" sz="300" b="1" dirty="0">
              <a:solidFill>
                <a:srgbClr val="484848"/>
              </a:solidFill>
              <a:latin typeface="Segoe UI" panose="020B0502040204020203" pitchFamily="34" charset="0"/>
              <a:ea typeface="Meiryo UI" panose="020B0604030504040204" pitchFamily="50" charset="-128"/>
              <a:cs typeface="Segoe UI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5E0B22-6F0E-4E7B-803F-47495463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972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プロジェクトの会員資格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1" name="Shape 76">
            <a:extLst>
              <a:ext uri="{FF2B5EF4-FFF2-40B4-BE49-F238E27FC236}">
                <a16:creationId xmlns:a16="http://schemas.microsoft.com/office/drawing/2014/main" id="{0A5BCEC0-BD2A-498F-8471-C1DD609D842A}"/>
              </a:ext>
            </a:extLst>
          </p:cNvPr>
          <p:cNvSpPr txBox="1">
            <a:spLocks/>
          </p:cNvSpPr>
          <p:nvPr/>
        </p:nvSpPr>
        <p:spPr>
          <a:xfrm>
            <a:off x="1131540" y="800876"/>
            <a:ext cx="9857448" cy="5486636"/>
          </a:xfrm>
          <a:prstGeom prst="rect">
            <a:avLst/>
          </a:prstGeom>
          <a:noFill/>
          <a:ln>
            <a:noFill/>
          </a:ln>
        </p:spPr>
        <p:txBody>
          <a:bodyPr vert="horz" lIns="84392" tIns="42185" rIns="84392" bIns="4218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+mn-ea"/>
              </a:rPr>
              <a:t>プラチナ会員</a:t>
            </a:r>
            <a:endParaRPr lang="en-US" altLang="ja-JP" dirty="0">
              <a:latin typeface="+mn-ea"/>
            </a:endParaRPr>
          </a:p>
          <a:p>
            <a:pPr marL="501174" indent="-316531">
              <a:buFont typeface="Wingdings" pitchFamily="2" charset="2"/>
              <a:buChar char="l"/>
            </a:pPr>
            <a:r>
              <a:rPr lang="en-US" altLang="ja-JP" dirty="0">
                <a:latin typeface="+mn-ea"/>
              </a:rPr>
              <a:t>Linux Foundation</a:t>
            </a:r>
            <a:r>
              <a:rPr lang="ja-JP" altLang="en-US" dirty="0">
                <a:latin typeface="+mn-ea"/>
              </a:rPr>
              <a:t>の企業会員が参加できる</a:t>
            </a:r>
            <a:endParaRPr lang="en-US" altLang="ja-JP" dirty="0">
              <a:latin typeface="+mn-ea"/>
            </a:endParaRPr>
          </a:p>
          <a:p>
            <a:pPr marL="958374" lvl="1" indent="-316531">
              <a:buFont typeface="Wingdings" pitchFamily="2" charset="2"/>
              <a:buChar char="l"/>
            </a:pPr>
            <a:r>
              <a:rPr lang="ja-JP" altLang="en-US" dirty="0">
                <a:latin typeface="+mn-ea"/>
              </a:rPr>
              <a:t>現在</a:t>
            </a:r>
            <a:r>
              <a:rPr lang="en-US" altLang="ja-JP" dirty="0">
                <a:latin typeface="+mn-ea"/>
              </a:rPr>
              <a:t>20</a:t>
            </a:r>
            <a:r>
              <a:rPr lang="ja-JP" altLang="en-US" dirty="0">
                <a:latin typeface="+mn-ea"/>
              </a:rPr>
              <a:t>社</a:t>
            </a: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+mn-ea"/>
              </a:rPr>
              <a:t>コミュニティー会員</a:t>
            </a:r>
            <a:endParaRPr lang="en-US" altLang="ja-JP" dirty="0">
              <a:latin typeface="+mn-ea"/>
            </a:endParaRPr>
          </a:p>
          <a:p>
            <a:pPr marL="501174" indent="-316531">
              <a:buFont typeface="Wingdings" pitchFamily="2" charset="2"/>
              <a:buChar char="l"/>
            </a:pPr>
            <a:r>
              <a:rPr lang="en-US" altLang="ja-JP" dirty="0">
                <a:latin typeface="+mn-ea"/>
              </a:rPr>
              <a:t>ML</a:t>
            </a:r>
            <a:r>
              <a:rPr lang="ja-JP" altLang="en-US" dirty="0">
                <a:latin typeface="+mn-ea"/>
              </a:rPr>
              <a:t>、電話会議、ワークショップ等、誰でも参加できる</a:t>
            </a: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+mn-ea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DCF358-6D46-4346-8D6C-075F166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5D13628-0CBA-45A4-9E59-9DF60F84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307" y="1903740"/>
            <a:ext cx="5047192" cy="25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7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E62B96C-7BFE-468F-AFF0-B6466012B294}"/>
              </a:ext>
            </a:extLst>
          </p:cNvPr>
          <p:cNvGrpSpPr/>
          <p:nvPr/>
        </p:nvGrpSpPr>
        <p:grpSpPr>
          <a:xfrm>
            <a:off x="377262" y="3240414"/>
            <a:ext cx="11731548" cy="3361037"/>
            <a:chOff x="377262" y="3240414"/>
            <a:chExt cx="11731548" cy="3361037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8CBF8CFB-D5D2-44D0-A36B-56408A7B5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262" y="3240414"/>
              <a:ext cx="4034790" cy="2532031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E9596C9A-9018-48F9-B1CB-886274D7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436" y="3240414"/>
              <a:ext cx="4114932" cy="3361037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F4F2D79-D614-4168-9DD0-E9D93CEAF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6555" y="3240414"/>
              <a:ext cx="3372255" cy="2316891"/>
            </a:xfrm>
            <a:prstGeom prst="rect">
              <a:avLst/>
            </a:prstGeom>
          </p:spPr>
        </p:pic>
      </p:grpSp>
      <p:sp>
        <p:nvSpPr>
          <p:cNvPr id="4" name="テキスト ボックス 3"/>
          <p:cNvSpPr txBox="1"/>
          <p:nvPr/>
        </p:nvSpPr>
        <p:spPr>
          <a:xfrm>
            <a:off x="180303" y="154545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サポート体制</a:t>
            </a:r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700475" y="931458"/>
            <a:ext cx="8654143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Partner Program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によりサポート体制が拡充中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BE9A65B-55E1-486B-B7E7-988AE081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28100FB-6776-4433-BFD4-616A89AF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38" y="1169416"/>
            <a:ext cx="8071802" cy="21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8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Japan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r>
              <a:rPr kumimoji="1" lang="ja-JP" altLang="en-US" sz="4000" dirty="0"/>
              <a:t>設立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98ECEF7-564E-4D22-9F6D-3F3200D87927}"/>
              </a:ext>
            </a:extLst>
          </p:cNvPr>
          <p:cNvSpPr/>
          <p:nvPr/>
        </p:nvSpPr>
        <p:spPr>
          <a:xfrm>
            <a:off x="9827172" y="5665076"/>
            <a:ext cx="1292773" cy="71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7FAC2811-2BA0-4216-8C64-653EA8350ABF}"/>
              </a:ext>
            </a:extLst>
          </p:cNvPr>
          <p:cNvSpPr txBox="1">
            <a:spLocks/>
          </p:cNvSpPr>
          <p:nvPr/>
        </p:nvSpPr>
        <p:spPr>
          <a:xfrm>
            <a:off x="1072055" y="1169630"/>
            <a:ext cx="10963223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2017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年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8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月以降、トヨタ、日立、ソニーの日本企業が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OpenChain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に加盟</a:t>
            </a:r>
          </a:p>
          <a:p>
            <a:pPr marL="363538" indent="-36353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OpenChain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の枠組みを使って面白いことしたいよね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日本でコンプライアンスの意識を高めよう！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日本からアジアに向かってコンプライアンスの意識を高めよう！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コンプライアンスに対する課題に関して情報交換しよう！</a:t>
            </a:r>
          </a:p>
          <a:p>
            <a:pPr marL="1046199" lvl="2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rgbClr val="484848"/>
                </a:solidFill>
                <a:latin typeface="Segoe UI" panose="020B0502040204020203" pitchFamily="34" charset="0"/>
              </a:rPr>
              <a:t>日本語で議論が出来る場を設けよう！</a:t>
            </a:r>
            <a:endParaRPr lang="ja-JP" altLang="en-US" sz="28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792974" lvl="1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rgbClr val="484848"/>
                </a:solidFill>
                <a:latin typeface="Segoe UI" panose="020B0502040204020203" pitchFamily="34" charset="0"/>
              </a:rPr>
              <a:t>仲間作りが必要だよね！？コミュニティを作ろう！</a:t>
            </a:r>
          </a:p>
          <a:p>
            <a:pPr marL="539750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3200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539750" indent="-420688">
              <a:lnSpc>
                <a:spcPct val="11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ja-JP" sz="1200" dirty="0">
              <a:solidFill>
                <a:srgbClr val="484848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D16808-588A-47B0-9A82-DC590F4965CB}"/>
              </a:ext>
            </a:extLst>
          </p:cNvPr>
          <p:cNvSpPr/>
          <p:nvPr/>
        </p:nvSpPr>
        <p:spPr>
          <a:xfrm>
            <a:off x="1262934" y="5644603"/>
            <a:ext cx="9803180" cy="515114"/>
          </a:xfrm>
          <a:prstGeom prst="rect">
            <a:avLst/>
          </a:prstGeom>
          <a:ln w="44450">
            <a:solidFill>
              <a:srgbClr val="006B88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ja-JP" sz="2800" b="1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Japan WG</a:t>
            </a:r>
            <a:r>
              <a:rPr lang="ja-JP" altLang="en-US" sz="2800" b="1" dirty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は、日本企業同士の、日本語によるコミュニティ</a:t>
            </a:r>
            <a:endParaRPr lang="en-US" altLang="ja-JP" sz="2800" b="1" dirty="0">
              <a:solidFill>
                <a:schemeClr val="accent5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FAB3872-B0F3-47B2-9E71-518E15FC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15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6297" y="941069"/>
            <a:ext cx="11515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ベストプラクティスの共有や、共通課題の解決を図るため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2017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月にソニー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日立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トヨタの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社が設立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⇒国内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社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/200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名以上が参加し、国別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のモデルケースに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</a:t>
            </a:r>
            <a:r>
              <a:rPr lang="ja-JP" alt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つの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Subgroup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が活動中</a:t>
            </a:r>
            <a:b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「日本語で議論し、日本語／英語でアウトプット」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0329" y="3240231"/>
            <a:ext cx="58084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Subgroups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</a:t>
            </a:r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Planning 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サブグループ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FAQ 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サプライチェーンリーフレット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教育資料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ライセンス情報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プロモーション サブグループ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</a:t>
            </a:r>
            <a:r>
              <a:rPr lang="en-US" altLang="ja-JP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Tooling</a:t>
            </a:r>
            <a:r>
              <a:rPr lang="ja-JP" altLang="en-US" sz="2000" dirty="0">
                <a:solidFill>
                  <a:prstClr val="black"/>
                </a:solidFill>
                <a:latin typeface="Segoe UI Light" panose="020B0502040204020203" pitchFamily="34" charset="0"/>
                <a:ea typeface="+mj-ea"/>
              </a:rPr>
              <a:t> サブグループ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303" y="154545"/>
            <a:ext cx="873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 Japan</a:t>
            </a:r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WG</a:t>
            </a:r>
            <a:endParaRPr kumimoji="1" lang="ja-JP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0A27E7-2363-4564-BB81-3C4A7590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41" y="3187838"/>
            <a:ext cx="4835280" cy="31685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16200000">
            <a:off x="6423789" y="464513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1">
                    <a:lumMod val="50000"/>
                  </a:schemeClr>
                </a:solidFill>
              </a:rPr>
              <a:t>Subscribers</a:t>
            </a:r>
            <a:endParaRPr kumimoji="1" lang="ja-JP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94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066" y="1963654"/>
            <a:ext cx="5580952" cy="274285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15899" y="1434951"/>
            <a:ext cx="876184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回 会合 </a:t>
            </a:r>
            <a:r>
              <a:rPr lang="en-US" altLang="ja-JP" dirty="0"/>
              <a:t>2017/12/27 @</a:t>
            </a:r>
            <a:r>
              <a:rPr lang="ja-JP" altLang="en-US" dirty="0"/>
              <a:t>ソニー本社 クリエイティブラウンジ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回 会合 </a:t>
            </a:r>
            <a:r>
              <a:rPr lang="en-US" altLang="ja-JP" dirty="0"/>
              <a:t>2018/2/22 @</a:t>
            </a:r>
            <a:r>
              <a:rPr lang="ja-JP" altLang="en-US" dirty="0"/>
              <a:t>日立 </a:t>
            </a:r>
            <a:r>
              <a:rPr lang="en-US" altLang="ja-JP" dirty="0"/>
              <a:t>(</a:t>
            </a:r>
            <a:r>
              <a:rPr lang="ja-JP" altLang="en-US" dirty="0"/>
              <a:t>品川オフィス</a:t>
            </a:r>
            <a:r>
              <a:rPr lang="en-US" altLang="ja-JP" dirty="0"/>
              <a:t>) 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回 会合 </a:t>
            </a:r>
            <a:r>
              <a:rPr lang="en-US" altLang="ja-JP" dirty="0"/>
              <a:t>2018/4/19 @Panasonic (Wonder Lab Osaka)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回 会合 </a:t>
            </a:r>
            <a:r>
              <a:rPr lang="en-US" altLang="ja-JP" dirty="0"/>
              <a:t>2018/6/13 @</a:t>
            </a:r>
            <a:r>
              <a:rPr lang="ja-JP" altLang="en-US" dirty="0"/>
              <a:t>トヨタ自動車名古屋オフィス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回 会合 </a:t>
            </a:r>
            <a:r>
              <a:rPr lang="en-US" altLang="ja-JP" dirty="0"/>
              <a:t>2018/8/31 @</a:t>
            </a:r>
            <a:r>
              <a:rPr lang="ja-JP" altLang="en-US" dirty="0"/>
              <a:t>富士通川崎工場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6</a:t>
            </a:r>
            <a:r>
              <a:rPr lang="ja-JP" altLang="en-US" dirty="0"/>
              <a:t>回 会合 </a:t>
            </a:r>
            <a:r>
              <a:rPr lang="en-US" altLang="ja-JP" dirty="0"/>
              <a:t>2018/10/31 @</a:t>
            </a:r>
            <a:r>
              <a:rPr lang="ja-JP" altLang="en-US" dirty="0"/>
              <a:t>東芝 </a:t>
            </a:r>
            <a:r>
              <a:rPr lang="en-US" altLang="ja-JP" dirty="0"/>
              <a:t>(</a:t>
            </a:r>
            <a:r>
              <a:rPr lang="ja-JP" altLang="en-US" dirty="0"/>
              <a:t>ラゾーナ川崎東芝ビル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7</a:t>
            </a:r>
            <a:r>
              <a:rPr lang="ja-JP" altLang="en-US" dirty="0"/>
              <a:t>回 会合 </a:t>
            </a:r>
            <a:r>
              <a:rPr lang="en-US" altLang="ja-JP" dirty="0"/>
              <a:t>2018/12/5 @</a:t>
            </a:r>
            <a:r>
              <a:rPr lang="ja-JP" altLang="en-US" dirty="0"/>
              <a:t>テュフズードジャパン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8</a:t>
            </a:r>
            <a:r>
              <a:rPr lang="ja-JP" altLang="en-US" dirty="0"/>
              <a:t>回 会合 </a:t>
            </a:r>
            <a:r>
              <a:rPr lang="en-US" altLang="ja-JP" dirty="0"/>
              <a:t>2019/2/28 @</a:t>
            </a:r>
            <a:r>
              <a:rPr lang="ja-JP" altLang="en-US" dirty="0"/>
              <a:t>三菱電機 本社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9</a:t>
            </a:r>
            <a:r>
              <a:rPr lang="ja-JP" altLang="en-US" dirty="0"/>
              <a:t>回 会合 </a:t>
            </a:r>
            <a:r>
              <a:rPr lang="en-US" altLang="ja-JP" dirty="0"/>
              <a:t>2019/4/18 @</a:t>
            </a:r>
            <a:r>
              <a:rPr lang="ja-JP" altLang="en-US" dirty="0"/>
              <a:t>デンソーテン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10</a:t>
            </a:r>
            <a:r>
              <a:rPr lang="ja-JP" altLang="en-US" dirty="0"/>
              <a:t>回 会合 </a:t>
            </a:r>
            <a:r>
              <a:rPr lang="en-US" altLang="ja-JP" dirty="0"/>
              <a:t>2019/7/16 @</a:t>
            </a:r>
            <a:r>
              <a:rPr lang="ja-JP" altLang="en-US" dirty="0"/>
              <a:t>富士通 </a:t>
            </a:r>
            <a:r>
              <a:rPr lang="en-US" altLang="ja-JP" dirty="0"/>
              <a:t>(</a:t>
            </a:r>
            <a:r>
              <a:rPr lang="ja-JP" altLang="en-US" dirty="0"/>
              <a:t>蒲田ソリューションスクエア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11</a:t>
            </a:r>
            <a:r>
              <a:rPr lang="ja-JP" altLang="en-US" dirty="0"/>
              <a:t>回 会合 </a:t>
            </a:r>
            <a:r>
              <a:rPr lang="en-US" altLang="ja-JP" dirty="0"/>
              <a:t>2019/9/19 @</a:t>
            </a:r>
            <a:r>
              <a:rPr lang="ja-JP" altLang="en-US" dirty="0"/>
              <a:t>オリンパス </a:t>
            </a:r>
            <a:r>
              <a:rPr lang="en-US" altLang="ja-JP" dirty="0"/>
              <a:t>(</a:t>
            </a:r>
            <a:r>
              <a:rPr lang="ja-JP" altLang="en-US" dirty="0"/>
              <a:t>技術開発センター宇津木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12</a:t>
            </a:r>
            <a:r>
              <a:rPr lang="ja-JP" altLang="en-US" dirty="0"/>
              <a:t>回 会合 </a:t>
            </a:r>
            <a:r>
              <a:rPr lang="en-US" altLang="ja-JP" dirty="0"/>
              <a:t>2019/12/19 @NEC (NEC </a:t>
            </a:r>
            <a:r>
              <a:rPr lang="ja-JP" altLang="en-US" dirty="0"/>
              <a:t>本社ビル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第</a:t>
            </a:r>
            <a:r>
              <a:rPr lang="en-US" altLang="ja-JP" dirty="0"/>
              <a:t>13</a:t>
            </a:r>
            <a:r>
              <a:rPr lang="ja-JP" altLang="en-US" dirty="0"/>
              <a:t>回 会合 </a:t>
            </a:r>
            <a:r>
              <a:rPr lang="en-US" altLang="ja-JP" dirty="0"/>
              <a:t>2020/2/18 @</a:t>
            </a:r>
            <a:r>
              <a:rPr lang="ja-JP" altLang="en-US" dirty="0"/>
              <a:t>ディー・エヌ・エー </a:t>
            </a:r>
            <a:r>
              <a:rPr lang="en-US" altLang="ja-JP" dirty="0"/>
              <a:t>(</a:t>
            </a:r>
            <a:r>
              <a:rPr lang="ja-JP" altLang="en-US" dirty="0"/>
              <a:t>渋谷ヒカリエ</a:t>
            </a:r>
            <a:r>
              <a:rPr lang="en-US" altLang="ja-JP" dirty="0"/>
              <a:t>)</a:t>
            </a:r>
            <a:r>
              <a:rPr lang="ja-JP" altLang="en-US" dirty="0"/>
              <a:t>［開催中止］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14</a:t>
            </a:r>
            <a:r>
              <a:rPr lang="ja-JP" altLang="en-US" dirty="0"/>
              <a:t>回 会合／第</a:t>
            </a:r>
            <a:r>
              <a:rPr lang="en-US" altLang="ja-JP" dirty="0"/>
              <a:t>1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2020/4/23@Zoom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15</a:t>
            </a:r>
            <a:r>
              <a:rPr lang="ja-JP" altLang="en-US" dirty="0"/>
              <a:t>回 会合／第</a:t>
            </a:r>
            <a:r>
              <a:rPr lang="en-US" altLang="ja-JP" dirty="0"/>
              <a:t>2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2020/6/18@Zoom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16</a:t>
            </a:r>
            <a:r>
              <a:rPr lang="ja-JP" altLang="en-US" dirty="0"/>
              <a:t>回 会合／第</a:t>
            </a:r>
            <a:r>
              <a:rPr lang="en-US" altLang="ja-JP" dirty="0"/>
              <a:t>3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2020/10/15@Zoom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17</a:t>
            </a:r>
            <a:r>
              <a:rPr lang="ja-JP" altLang="en-US" dirty="0"/>
              <a:t>回 会合／第</a:t>
            </a:r>
            <a:r>
              <a:rPr lang="en-US" altLang="ja-JP" dirty="0"/>
              <a:t>4</a:t>
            </a:r>
            <a:r>
              <a:rPr lang="ja-JP" altLang="en-US" dirty="0"/>
              <a:t>回オンライン会合 </a:t>
            </a:r>
            <a:r>
              <a:rPr lang="en-US" altLang="ja-JP" dirty="0"/>
              <a:t>2020/12/16@Zoom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18</a:t>
            </a:r>
            <a:r>
              <a:rPr lang="ja-JP" altLang="en-US" dirty="0"/>
              <a:t>回 会合／第</a:t>
            </a:r>
            <a:r>
              <a:rPr lang="en-US" altLang="ja-JP" dirty="0"/>
              <a:t>5</a:t>
            </a:r>
            <a:r>
              <a:rPr lang="ja-JP" altLang="en-US" dirty="0"/>
              <a:t>回オンライン会合 </a:t>
            </a:r>
            <a:r>
              <a:rPr lang="en-US" altLang="ja-JP" dirty="0"/>
              <a:t>2021/3/17@Zoom </a:t>
            </a:r>
            <a:r>
              <a:rPr lang="ja-JP" altLang="en-US" dirty="0"/>
              <a:t> </a:t>
            </a:r>
            <a:r>
              <a:rPr lang="en-US" altLang="ja-JP" dirty="0"/>
              <a:t>hosted by </a:t>
            </a:r>
            <a:r>
              <a:rPr lang="ja-JP" altLang="en-US" dirty="0"/>
              <a:t>ソシオネクスト</a:t>
            </a:r>
            <a:endParaRPr lang="en-US" altLang="ja-JP" dirty="0"/>
          </a:p>
          <a:p>
            <a:endParaRPr lang="en-US" altLang="ja-JP" dirty="0"/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6722" y="116229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全体会合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651582" y="953775"/>
            <a:ext cx="8654143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endParaRPr lang="en-US" altLang="ja-JP" sz="3200" dirty="0">
              <a:solidFill>
                <a:srgbClr val="484848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215900" y="1019348"/>
            <a:ext cx="11540418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隔月で半日のミーティングを実施し、コミュニケーションを活性化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040C7E2-AF45-44D7-8CA4-C248CDA6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21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本日のアジェンダ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413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●</a:t>
            </a:r>
            <a:r>
              <a:rPr kumimoji="1" lang="en-US" altLang="ja-JP" sz="3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</a:t>
            </a: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プロジェクトの紹介</a:t>
            </a: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kumimoji="1"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●</a:t>
            </a:r>
            <a:r>
              <a:rPr lang="en-US" altLang="ja-JP" sz="36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OpenChain Japan WG</a:t>
            </a:r>
            <a:r>
              <a:rPr lang="ja-JP" altLang="en-US" sz="3600" dirty="0">
                <a:latin typeface="+mj-ea"/>
                <a:ea typeface="+mj-ea"/>
                <a:cs typeface="Segoe UI Light" panose="020B0502040204020203" pitchFamily="34" charset="0"/>
              </a:rPr>
              <a:t>の紹介</a:t>
            </a:r>
            <a:endParaRPr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kumimoji="1" lang="en-US" altLang="ja-JP" sz="3600" dirty="0"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9F8297-8034-49F8-A811-A2D8C9AD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919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6722" y="116229"/>
            <a:ext cx="843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各国でのコミュニティ活動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4E4734E5-25DA-4756-8DC7-DE7FF62AD613}"/>
              </a:ext>
            </a:extLst>
          </p:cNvPr>
          <p:cNvSpPr txBox="1">
            <a:spLocks/>
          </p:cNvSpPr>
          <p:nvPr/>
        </p:nvSpPr>
        <p:spPr>
          <a:xfrm>
            <a:off x="215900" y="1019348"/>
            <a:ext cx="11540418" cy="455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2" indent="0">
              <a:buClr>
                <a:schemeClr val="accent5">
                  <a:lumMod val="75000"/>
                </a:schemeClr>
              </a:buClr>
              <a:buNone/>
            </a:pP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2019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年以降各国の</a:t>
            </a:r>
            <a:r>
              <a:rPr lang="en-US" altLang="ja-JP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WG</a:t>
            </a:r>
            <a:r>
              <a:rPr lang="ja-JP" altLang="en-US" sz="3200" dirty="0">
                <a:solidFill>
                  <a:srgbClr val="484848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活動が活性化</a:t>
            </a:r>
            <a:endParaRPr lang="en-US" altLang="ja-JP" sz="3200" dirty="0">
              <a:solidFill>
                <a:srgbClr val="484848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70" y="1642956"/>
            <a:ext cx="8615625" cy="461066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33923E5-167A-4682-B355-31ADDE39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64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rgbClr val="D2533C"/>
              </a:buClr>
              <a:buSzPct val="25000"/>
            </a:pPr>
            <a:r>
              <a:rPr lang="en-US" altLang="ja-JP" sz="4000" dirty="0" err="1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Japan WG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Page,</a:t>
            </a:r>
            <a:r>
              <a:rPr lang="ja-JP" altLang="en-US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4000" dirty="0">
                <a:solidFill>
                  <a:srgbClr val="D253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ML &amp; Slack</a:t>
            </a:r>
            <a:endParaRPr lang="en-US" sz="4000" dirty="0">
              <a:solidFill>
                <a:srgbClr val="D2533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Shape 76">
            <a:extLst>
              <a:ext uri="{FF2B5EF4-FFF2-40B4-BE49-F238E27FC236}">
                <a16:creationId xmlns:a16="http://schemas.microsoft.com/office/drawing/2014/main" id="{549EFF36-E980-4170-87F3-9936BDD384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479665"/>
            <a:ext cx="10515600" cy="5013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62500" lnSpcReduction="20000"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ja-JP" dirty="0">
                <a:latin typeface="+mn-ea"/>
                <a:ea typeface="+mn-ea"/>
              </a:rPr>
              <a:t>Web</a:t>
            </a:r>
            <a:r>
              <a:rPr lang="ja-JP" altLang="en-US" dirty="0">
                <a:latin typeface="+mn-ea"/>
                <a:ea typeface="+mn-ea"/>
              </a:rPr>
              <a:t>ページ</a:t>
            </a:r>
            <a:endParaRPr lang="en-US" altLang="ja-JP" sz="2900" dirty="0">
              <a:latin typeface="+mn-ea"/>
              <a:ea typeface="+mn-ea"/>
            </a:endParaRPr>
          </a:p>
          <a:p>
            <a:pPr marL="904875" lvl="1" indent="0">
              <a:lnSpc>
                <a:spcPct val="130000"/>
              </a:lnSpc>
              <a:buNone/>
            </a:pPr>
            <a:r>
              <a:rPr lang="en-US" altLang="ja-JP" sz="2900" dirty="0">
                <a:latin typeface="+mn-ea"/>
                <a:hlinkClick r:id="rId3"/>
              </a:rPr>
              <a:t>https://openchain-project.github.io/OpenChain-JWG/</a:t>
            </a:r>
            <a:endParaRPr lang="en-US" altLang="ja-JP" sz="2900" dirty="0"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endParaRPr lang="en-US" altLang="ja-JP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u"/>
            </a:pPr>
            <a:r>
              <a:rPr lang="ja-JP" altLang="en-US" dirty="0">
                <a:latin typeface="+mn-ea"/>
                <a:ea typeface="+mn-ea"/>
              </a:rPr>
              <a:t>メーリングリストの参加方法</a:t>
            </a:r>
            <a:endParaRPr lang="en-US" altLang="ja-JP" dirty="0"/>
          </a:p>
          <a:p>
            <a:pPr marL="542925" indent="0">
              <a:lnSpc>
                <a:spcPct val="130000"/>
              </a:lnSpc>
              <a:buNone/>
            </a:pPr>
            <a:r>
              <a:rPr lang="ja-JP" altLang="en-US" sz="2000" dirty="0">
                <a:latin typeface="+mn-ea"/>
                <a:ea typeface="+mn-ea"/>
              </a:rPr>
              <a:t>各メーリングリストに参加するには、それぞれ下記のアドレスにメールを送信してください。本文の記載は不要です。</a:t>
            </a:r>
            <a:endParaRPr lang="en-US" altLang="ja-JP" sz="2000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OpenChain Japan WG ML:	</a:t>
            </a:r>
            <a:r>
              <a:rPr lang="en-US" altLang="ja-JP" dirty="0">
                <a:latin typeface="+mn-ea"/>
                <a:ea typeface="+mn-ea"/>
                <a:hlinkClick r:id="rId4"/>
              </a:rPr>
              <a:t>japan-wg+subscribe@lists.openchainproject.org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</a:rPr>
              <a:t>FAQ SG ML:		</a:t>
            </a:r>
            <a:r>
              <a:rPr lang="en-US" altLang="ja-JP" dirty="0">
                <a:latin typeface="+mn-ea"/>
                <a:hlinkClick r:id="rId5"/>
              </a:rPr>
              <a:t>japan-sg-faq+subscribe@lists.openchainproject.org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ja-JP" altLang="en-US" dirty="0">
                <a:latin typeface="+mn-ea"/>
                <a:ea typeface="+mn-ea"/>
              </a:rPr>
              <a:t>ライセンス情報 </a:t>
            </a:r>
            <a:r>
              <a:rPr lang="en-US" altLang="ja-JP" dirty="0">
                <a:latin typeface="+mn-ea"/>
                <a:ea typeface="+mn-ea"/>
              </a:rPr>
              <a:t>SG ML: 	</a:t>
            </a:r>
            <a:r>
              <a:rPr lang="en-US" altLang="ja-JP" dirty="0">
                <a:latin typeface="+mn-ea"/>
                <a:ea typeface="+mn-ea"/>
                <a:hlinkClick r:id="rId6"/>
              </a:rPr>
              <a:t>japan-sg-licensing+subscribe@lists.openchainproject.org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Planning SG ML: 		</a:t>
            </a:r>
            <a:r>
              <a:rPr lang="en-US" altLang="ja-JP" dirty="0">
                <a:latin typeface="+mn-ea"/>
                <a:ea typeface="+mn-ea"/>
                <a:hlinkClick r:id="rId7"/>
              </a:rPr>
              <a:t>japan-sg-planning+subscribe@lists.openchainproject.org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714375" indent="-2667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ja-JP" dirty="0">
                <a:latin typeface="+mn-ea"/>
                <a:ea typeface="+mn-ea"/>
              </a:rPr>
              <a:t>Tooling SG ML: 		</a:t>
            </a:r>
            <a:r>
              <a:rPr lang="en-US" altLang="ja-JP" dirty="0">
                <a:latin typeface="+mn-ea"/>
                <a:ea typeface="+mn-ea"/>
                <a:hlinkClick r:id="rId8"/>
              </a:rPr>
              <a:t>japan-sg-tooling+subscribe@lists.openchainproject.org</a:t>
            </a:r>
            <a:endParaRPr lang="en-US" altLang="ja-JP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ea"/>
              </a:rPr>
              <a:t>Slack</a:t>
            </a:r>
            <a:endParaRPr lang="en-US" altLang="ja-JP" sz="2900" dirty="0">
              <a:latin typeface="+mn-ea"/>
            </a:endParaRPr>
          </a:p>
          <a:p>
            <a:pPr marL="904875" lvl="1" indent="0">
              <a:lnSpc>
                <a:spcPct val="130000"/>
              </a:lnSpc>
              <a:buNone/>
            </a:pPr>
            <a:r>
              <a:rPr lang="en-US" altLang="ja-JP" sz="2900" dirty="0">
                <a:latin typeface="+mn-ea"/>
                <a:hlinkClick r:id="rId9"/>
              </a:rPr>
              <a:t>https://openchain-japanwg.slack.com/</a:t>
            </a:r>
            <a:endParaRPr lang="en-US" altLang="ja-JP" sz="2900" dirty="0">
              <a:latin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BA6771-3A6C-442E-ADEE-48B586A58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3728" y="1201082"/>
            <a:ext cx="1868376" cy="1868376"/>
          </a:xfrm>
          <a:prstGeom prst="rect">
            <a:avLst/>
          </a:prstGeom>
        </p:spPr>
      </p:pic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247B8C9C-5E82-4811-857F-A2AFE69E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4B03F1-48E8-430D-AD70-049A8185DE7B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AD19CD-E0CC-4A7C-998F-82D0F172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50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296CE77-B5E2-4A33-B447-5BFED8A99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ありがとうございました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074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/>
              <a:t>プロジェクト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838201" y="1143293"/>
            <a:ext cx="11065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は</a:t>
            </a:r>
            <a:r>
              <a:rPr kumimoji="1"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ライセンスコンプライアンス遵守に向けた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取組みの国際標準化と普及を目指す</a:t>
            </a:r>
            <a:r>
              <a:rPr kumimoji="1"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Linux Foundation</a:t>
            </a:r>
            <a:r>
              <a:rPr kumimoji="1"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のプロジェクト</a:t>
            </a:r>
            <a:endParaRPr kumimoji="1"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78" y="2288840"/>
            <a:ext cx="6409524" cy="273333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52" y="3784078"/>
            <a:ext cx="6419048" cy="2476190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3030582" y="2376957"/>
            <a:ext cx="358140" cy="16764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9488532" y="4628667"/>
            <a:ext cx="1152525" cy="7048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直線矢印コネクタ 10"/>
          <p:cNvCxnSpPr>
            <a:stCxn id="9" idx="3"/>
          </p:cNvCxnSpPr>
          <p:nvPr/>
        </p:nvCxnSpPr>
        <p:spPr>
          <a:xfrm>
            <a:off x="3388722" y="2460777"/>
            <a:ext cx="6080760" cy="238696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381169" y="3397683"/>
            <a:ext cx="3746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https://www.linuxfoundation.org/projects/</a:t>
            </a:r>
            <a:endParaRPr lang="ja-JP" alt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22A875DC-0A7F-4CF8-ADF4-D36E04316546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B814F20-1BEE-49E4-BFCA-685F0D4F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79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LF</a:t>
            </a:r>
            <a:r>
              <a:rPr kumimoji="1" lang="ja-JP" altLang="en-US" sz="4000" dirty="0"/>
              <a:t>プロジェクトのさまざまな形態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1AD83E7-46E4-468F-A1E2-45EB3A8DEED0}"/>
              </a:ext>
            </a:extLst>
          </p:cNvPr>
          <p:cNvSpPr/>
          <p:nvPr/>
        </p:nvSpPr>
        <p:spPr>
          <a:xfrm>
            <a:off x="9827172" y="5665076"/>
            <a:ext cx="1292773" cy="71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DC6DA55A-D31D-433D-A794-AF59716EFD22}"/>
              </a:ext>
            </a:extLst>
          </p:cNvPr>
          <p:cNvSpPr txBox="1">
            <a:spLocks/>
          </p:cNvSpPr>
          <p:nvPr/>
        </p:nvSpPr>
        <p:spPr>
          <a:xfrm>
            <a:off x="1657124" y="1059438"/>
            <a:ext cx="8654142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単一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(Single) / 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集合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(Umbrella)</a:t>
            </a:r>
          </a:p>
          <a:p>
            <a:pPr marL="539750" indent="-420688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プログラム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(Code) / </a:t>
            </a:r>
            <a:r>
              <a:rPr lang="ja-JP" altLang="en-US" sz="3200" dirty="0">
                <a:solidFill>
                  <a:srgbClr val="484848"/>
                </a:solidFill>
                <a:latin typeface="Segoe UI" panose="020B0502040204020203" pitchFamily="34" charset="0"/>
              </a:rPr>
              <a:t>仕様</a:t>
            </a:r>
            <a:r>
              <a:rPr lang="en-US" altLang="ja-JP" sz="3200" dirty="0">
                <a:solidFill>
                  <a:srgbClr val="484848"/>
                </a:solidFill>
                <a:latin typeface="Segoe UI" panose="020B0502040204020203" pitchFamily="34" charset="0"/>
              </a:rPr>
              <a:t>(Specification)</a:t>
            </a:r>
            <a:endParaRPr lang="ja-JP" altLang="en-US" sz="32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10A13D5-EE64-4AB8-AA48-866E2AC9E4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6382" y="2167606"/>
            <a:ext cx="7190308" cy="4141817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B7F512-A9D9-4F0B-95A1-3D88F5B44796}"/>
              </a:ext>
            </a:extLst>
          </p:cNvPr>
          <p:cNvSpPr/>
          <p:nvPr/>
        </p:nvSpPr>
        <p:spPr>
          <a:xfrm>
            <a:off x="6076510" y="5914340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仕様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(Specification)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F830BCF-FA87-40DD-B8A7-07303BE7F81E}"/>
              </a:ext>
            </a:extLst>
          </p:cNvPr>
          <p:cNvSpPr/>
          <p:nvPr/>
        </p:nvSpPr>
        <p:spPr>
          <a:xfrm>
            <a:off x="3992215" y="2221394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プログラム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(Code)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8A0E3A1-D1E2-4807-B926-4A133DD64271}"/>
              </a:ext>
            </a:extLst>
          </p:cNvPr>
          <p:cNvSpPr/>
          <p:nvPr/>
        </p:nvSpPr>
        <p:spPr>
          <a:xfrm>
            <a:off x="8198857" y="4464877"/>
            <a:ext cx="2468070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集合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(Umbrella)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59F690A-82E0-4B55-9444-31209EB1C1AB}"/>
              </a:ext>
            </a:extLst>
          </p:cNvPr>
          <p:cNvSpPr/>
          <p:nvPr/>
        </p:nvSpPr>
        <p:spPr>
          <a:xfrm>
            <a:off x="1506643" y="3865328"/>
            <a:ext cx="1808611" cy="373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単一</a:t>
            </a:r>
            <a:r>
              <a:rPr lang="en-US" altLang="ja-JP" b="1" dirty="0">
                <a:solidFill>
                  <a:srgbClr val="4848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(Single)</a:t>
            </a:r>
            <a:endParaRPr kumimoji="1" lang="ja-JP" altLang="en-US" b="1" dirty="0">
              <a:solidFill>
                <a:srgbClr val="4848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3B4B213-1798-4EFC-8E3C-A96E7C2C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10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kumimoji="1" lang="ja-JP" altLang="en-US" sz="4000" dirty="0"/>
              <a:t>ライセンスとコンプライアンス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37FDEADD-AD36-4AD4-8F32-F759CD56B05D}"/>
              </a:ext>
            </a:extLst>
          </p:cNvPr>
          <p:cNvSpPr txBox="1">
            <a:spLocks/>
          </p:cNvSpPr>
          <p:nvPr/>
        </p:nvSpPr>
        <p:spPr>
          <a:xfrm>
            <a:off x="1704255" y="1027688"/>
            <a:ext cx="8783489" cy="50656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ソースが公開され、ライセンスで以下を規定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配布および修正が自由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著作権者が提示する「条件」を遵守</a:t>
            </a:r>
          </a:p>
          <a:p>
            <a:pPr marL="806450" lvl="2" indent="-174625">
              <a:lnSpc>
                <a:spcPct val="120000"/>
              </a:lnSpc>
              <a:buClr>
                <a:schemeClr val="accent5">
                  <a:lumMod val="75000"/>
                </a:schemeClr>
              </a:buClr>
            </a:pP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名称・作者の明示、ライセンス文書の添付（ほとんど）</a:t>
            </a:r>
          </a:p>
          <a:p>
            <a:pPr marL="806450" lvl="2" indent="-174625">
              <a:lnSpc>
                <a:spcPct val="120000"/>
              </a:lnSpc>
              <a:buClr>
                <a:schemeClr val="accent5">
                  <a:lumMod val="75000"/>
                </a:schemeClr>
              </a:buClr>
            </a:pP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 派生物を含めたソースコードの公開（”</a:t>
            </a:r>
            <a:r>
              <a:rPr lang="en-US" altLang="ja-JP" sz="2400" dirty="0">
                <a:solidFill>
                  <a:srgbClr val="484848"/>
                </a:solidFill>
                <a:latin typeface="Segoe UI" panose="020B0502040204020203" pitchFamily="34" charset="0"/>
              </a:rPr>
              <a:t>copyleft”</a:t>
            </a:r>
            <a:r>
              <a:rPr lang="ja-JP" altLang="en-US" sz="2400" dirty="0">
                <a:solidFill>
                  <a:srgbClr val="484848"/>
                </a:solidFill>
                <a:latin typeface="Segoe UI" panose="020B0502040204020203" pitchFamily="34" charset="0"/>
              </a:rPr>
              <a:t>）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著作権者に対する、個別許諾・費用支払いが不要</a:t>
            </a:r>
          </a:p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ja-JP" altLang="en-US" dirty="0">
              <a:solidFill>
                <a:srgbClr val="484848"/>
              </a:solidFill>
              <a:latin typeface="Segoe UI" panose="020B0502040204020203" pitchFamily="34" charset="0"/>
            </a:endParaRPr>
          </a:p>
          <a:p>
            <a:pPr marL="539750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世の中に、どのような形で存在しているか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「部品」として、多くの製品・サービス・パッケージに利用</a:t>
            </a:r>
          </a:p>
          <a:p>
            <a:pPr marL="792974" lvl="1" indent="-420688">
              <a:lnSpc>
                <a:spcPct val="12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484848"/>
                </a:solidFill>
                <a:latin typeface="Segoe UI" panose="020B0502040204020203" pitchFamily="34" charset="0"/>
              </a:rPr>
              <a:t> 開発コミュニティにより、修正・改良が行われる</a:t>
            </a:r>
            <a:endParaRPr lang="en-US" altLang="ja-JP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76CDB7C-FC6E-4925-B174-C12538FE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62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6722" y="1205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kumimoji="1" lang="ja-JP" altLang="en-US" sz="4000" dirty="0"/>
              <a:t>ライセンスに伴うリスク</a:t>
            </a:r>
          </a:p>
        </p:txBody>
      </p:sp>
      <p:pic>
        <p:nvPicPr>
          <p:cNvPr id="5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4F660F02-E587-4D4F-8933-ADB8C3D18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48" y="2468357"/>
            <a:ext cx="4470140" cy="285619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サプライチェーン各所で</a:t>
            </a:r>
            <a:b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取り込み</a:t>
            </a: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サプライチェーン全体での</a:t>
            </a:r>
            <a:b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リスク対応が必要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FF8A6E87-AA6F-472A-8E92-6D8E32AC9B37}"/>
              </a:ext>
            </a:extLst>
          </p:cNvPr>
          <p:cNvSpPr/>
          <p:nvPr/>
        </p:nvSpPr>
        <p:spPr>
          <a:xfrm>
            <a:off x="2146767" y="3462148"/>
            <a:ext cx="606903" cy="57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AA091AD-978B-4D75-BEFC-406265EF610D}"/>
              </a:ext>
            </a:extLst>
          </p:cNvPr>
          <p:cNvGrpSpPr/>
          <p:nvPr/>
        </p:nvGrpSpPr>
        <p:grpSpPr>
          <a:xfrm>
            <a:off x="4402067" y="1029995"/>
            <a:ext cx="7861045" cy="5266901"/>
            <a:chOff x="4832169" y="1038088"/>
            <a:chExt cx="6099445" cy="4086629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5041B80-587F-483E-BE7D-B3B388C1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32169" y="1038088"/>
              <a:ext cx="6099445" cy="408662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BB564462-756E-46ED-A31D-9FE4B073F603}"/>
                </a:ext>
              </a:extLst>
            </p:cNvPr>
            <p:cNvSpPr/>
            <p:nvPr/>
          </p:nvSpPr>
          <p:spPr>
            <a:xfrm>
              <a:off x="5165858" y="4310670"/>
              <a:ext cx="5338483" cy="812459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最終製品ベンダー</a:t>
              </a:r>
              <a:endParaRPr kumimoji="1" lang="ja-JP" alt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爆発: 8 pt 11">
              <a:extLst>
                <a:ext uri="{FF2B5EF4-FFF2-40B4-BE49-F238E27FC236}">
                  <a16:creationId xmlns:a16="http://schemas.microsoft.com/office/drawing/2014/main" id="{9BFABDCF-57E7-41C1-940B-A3712C1A34A1}"/>
                </a:ext>
              </a:extLst>
            </p:cNvPr>
            <p:cNvSpPr/>
            <p:nvPr/>
          </p:nvSpPr>
          <p:spPr>
            <a:xfrm>
              <a:off x="9107144" y="4146886"/>
              <a:ext cx="537882" cy="324391"/>
            </a:xfrm>
            <a:prstGeom prst="irregularSeal1">
              <a:avLst/>
            </a:prstGeom>
            <a:solidFill>
              <a:srgbClr val="C90C1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476BF-439E-4CAD-B44B-3F77CFE2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77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80304" y="154545"/>
            <a:ext cx="1201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+mj-ea"/>
                <a:ea typeface="+mj-ea"/>
                <a:cs typeface="Segoe UI Light" panose="020B0502040204020203" pitchFamily="34" charset="0"/>
              </a:rPr>
              <a:t>サプライチェーンにおける</a:t>
            </a:r>
            <a:r>
              <a:rPr lang="en-US" altLang="ja-JP" sz="4000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sz="4000" dirty="0">
                <a:latin typeface="+mj-ea"/>
                <a:ea typeface="+mj-ea"/>
                <a:cs typeface="Segoe UI Light" panose="020B0502040204020203" pitchFamily="34" charset="0"/>
              </a:rPr>
              <a:t>のライセンスリスク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8921" y="995689"/>
            <a:ext cx="11515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が紛れ込み、未知の著作権法違反リスクに直面する可能性有</a:t>
            </a: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・各社の管理体制にバラツキがあるとサプライチェーン全体が</a:t>
            </a:r>
            <a:endParaRPr lang="en-US" altLang="ja-JP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　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OSS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ライセンス違反のリスクに対して脆弱に</a:t>
            </a:r>
          </a:p>
          <a:p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・各社のガバナンスと</a:t>
            </a:r>
            <a:r>
              <a:rPr lang="en-US" altLang="ja-JP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</a:t>
            </a:r>
            <a:r>
              <a:rPr lang="ja-JP" alt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内でのトレーサビリティ確保が大きな課題に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2462118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Tier 2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5384215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Tier 1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縦巻き 8"/>
          <p:cNvSpPr/>
          <p:nvPr/>
        </p:nvSpPr>
        <p:spPr>
          <a:xfrm>
            <a:off x="4016063" y="3181321"/>
            <a:ext cx="1520512" cy="890705"/>
          </a:xfrm>
          <a:prstGeom prst="verticalScroll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Software</a:t>
            </a:r>
            <a:endParaRPr kumimoji="0" lang="en-US" altLang="ja-JP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420633" y="3757385"/>
            <a:ext cx="755902" cy="216024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右矢印 10"/>
          <p:cNvSpPr/>
          <p:nvPr/>
        </p:nvSpPr>
        <p:spPr>
          <a:xfrm>
            <a:off x="4151341" y="4266839"/>
            <a:ext cx="1232873" cy="484632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7053967" y="4279415"/>
            <a:ext cx="1193354" cy="484632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8228376" y="4113111"/>
            <a:ext cx="1656184" cy="79208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OEM</a:t>
            </a:r>
            <a:endParaRPr kumimoji="0" lang="ja-JP" altLang="en-US" sz="3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円形吹き出し 13"/>
          <p:cNvSpPr/>
          <p:nvPr/>
        </p:nvSpPr>
        <p:spPr>
          <a:xfrm>
            <a:off x="1566168" y="3079280"/>
            <a:ext cx="2449895" cy="894130"/>
          </a:xfrm>
          <a:prstGeom prst="wedgeEllipseCallout">
            <a:avLst>
              <a:gd name="adj1" fmla="val 73906"/>
              <a:gd name="adj2" fmla="val 370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algn="ctr" defTabSz="914400">
              <a:defRPr/>
            </a:pPr>
            <a:r>
              <a:rPr kumimoji="0" lang="ja-JP" altLang="en-US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スニペットなどで未知の</a:t>
            </a:r>
            <a:r>
              <a:rPr kumimoji="0" lang="en-US" altLang="ja-JP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4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が混入するリスク有</a:t>
            </a:r>
            <a:endParaRPr kumimoji="0" lang="en-US" altLang="ja-JP" sz="1400" kern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円形吹き出し 14"/>
          <p:cNvSpPr/>
          <p:nvPr/>
        </p:nvSpPr>
        <p:spPr>
          <a:xfrm>
            <a:off x="1747009" y="4950048"/>
            <a:ext cx="2071927" cy="1023118"/>
          </a:xfrm>
          <a:prstGeom prst="wedgeEllipseCallout">
            <a:avLst>
              <a:gd name="adj1" fmla="val 36802"/>
              <a:gd name="adj2" fmla="val -71124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をどのように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管理して良いか</a:t>
            </a:r>
            <a:endParaRPr kumimoji="0" lang="en-US" altLang="ja-JP" sz="1600" kern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わからない</a:t>
            </a:r>
          </a:p>
        </p:txBody>
      </p:sp>
      <p:sp>
        <p:nvSpPr>
          <p:cNvPr id="16" name="円形吹き出し 15"/>
          <p:cNvSpPr/>
          <p:nvPr/>
        </p:nvSpPr>
        <p:spPr>
          <a:xfrm>
            <a:off x="8177432" y="5079036"/>
            <a:ext cx="2364293" cy="894130"/>
          </a:xfrm>
          <a:prstGeom prst="wedgeEllipseCallout">
            <a:avLst>
              <a:gd name="adj1" fmla="val -33129"/>
              <a:gd name="adj2" fmla="val -91032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全てのサプライヤに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教育することは困難</a:t>
            </a:r>
          </a:p>
        </p:txBody>
      </p:sp>
      <p:sp>
        <p:nvSpPr>
          <p:cNvPr id="17" name="円形吹き出し 16"/>
          <p:cNvSpPr/>
          <p:nvPr/>
        </p:nvSpPr>
        <p:spPr>
          <a:xfrm>
            <a:off x="5032519" y="4950048"/>
            <a:ext cx="2007880" cy="997403"/>
          </a:xfrm>
          <a:prstGeom prst="wedgeEllipseCallout">
            <a:avLst>
              <a:gd name="adj1" fmla="val 18815"/>
              <a:gd name="adj2" fmla="val -7863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教育資料を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アップデートするのが大変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円形吹き出し 17"/>
          <p:cNvSpPr/>
          <p:nvPr/>
        </p:nvSpPr>
        <p:spPr>
          <a:xfrm>
            <a:off x="8084359" y="3089993"/>
            <a:ext cx="2316365" cy="1023118"/>
          </a:xfrm>
          <a:prstGeom prst="wedgeEllipseCallout">
            <a:avLst>
              <a:gd name="adj1" fmla="val -37518"/>
              <a:gd name="adj2" fmla="val 63614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製品にどんな</a:t>
            </a:r>
            <a:endParaRPr kumimoji="0" lang="en-US" altLang="ja-JP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kern="0" noProof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r>
              <a:rPr kumimoji="0" lang="ja-JP" altLang="en-US" sz="1600" kern="0" noProof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が含まれてるか</a:t>
            </a:r>
            <a:endParaRPr kumimoji="0" lang="en-US" altLang="ja-JP" sz="1600" kern="0" noProof="0" dirty="0">
              <a:solidFill>
                <a:prstClr val="black"/>
              </a:solidFill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わからない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縦巻き 18"/>
          <p:cNvSpPr/>
          <p:nvPr/>
        </p:nvSpPr>
        <p:spPr>
          <a:xfrm>
            <a:off x="6649951" y="3181321"/>
            <a:ext cx="1520512" cy="890705"/>
          </a:xfrm>
          <a:prstGeom prst="verticalScroll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kern="0" dirty="0">
                <a:solidFill>
                  <a:prstClr val="black"/>
                </a:solidFill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Software</a:t>
            </a:r>
            <a:endParaRPr kumimoji="0" lang="en-US" altLang="ja-JP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7054521" y="3757385"/>
            <a:ext cx="755902" cy="216024"/>
          </a:xfrm>
          <a:prstGeom prst="roundRect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dash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Meiryo UI" panose="020B0604030504040204" pitchFamily="50" charset="-128"/>
                <a:cs typeface="Meiryo UI" panose="020B0604030504040204" pitchFamily="50" charset="-128"/>
              </a:rPr>
              <a:t>OSS</a:t>
            </a:r>
            <a:endParaRPr kumimoji="0" lang="ja-JP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2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FF0D7C-39FD-4196-8294-561BA1E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2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15148" y="-830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</a:t>
            </a:r>
            <a:r>
              <a:rPr kumimoji="1" lang="ja-JP" altLang="en-US" sz="4000" dirty="0"/>
              <a:t>の</a:t>
            </a:r>
            <a:r>
              <a:rPr lang="ja-JP" altLang="en-US" sz="4000" dirty="0"/>
              <a:t>目的</a:t>
            </a:r>
            <a:endParaRPr kumimoji="1" lang="ja-JP" altLang="en-US" sz="4000" dirty="0"/>
          </a:p>
        </p:txBody>
      </p:sp>
      <p:pic>
        <p:nvPicPr>
          <p:cNvPr id="6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5148" y="1432581"/>
            <a:ext cx="5683628" cy="4311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・役割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(mission):</a:t>
            </a:r>
          </a:p>
          <a:p>
            <a:pPr marL="0" indent="0">
              <a:buNone/>
            </a:pP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を含むソフトウェアを相互に取り交わす</a:t>
            </a:r>
            <a:r>
              <a:rPr lang="ja-JP" altLang="en-US" b="1" dirty="0">
                <a:solidFill>
                  <a:srgbClr val="FF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組織間における信頼構築に至る基準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を提供する</a:t>
            </a:r>
            <a:endParaRPr lang="en-US" altLang="ja-JP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ja-JP" altLang="en-US" dirty="0"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・目的</a:t>
            </a: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(vision):</a:t>
            </a:r>
          </a:p>
          <a:p>
            <a:pPr marL="0" indent="0">
              <a:buNone/>
            </a:pPr>
            <a:r>
              <a:rPr lang="en-US" altLang="ja-JP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OSS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のやり取りが、信頼できる形式整合した</a:t>
            </a:r>
            <a:r>
              <a:rPr lang="ja-JP" altLang="en-US" b="1" dirty="0">
                <a:solidFill>
                  <a:srgbClr val="FF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コンプライアンス情報とともに行われる、サプライチェーン</a:t>
            </a:r>
            <a:r>
              <a:rPr lang="ja-JP" altLang="en-US" dirty="0"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の実現</a:t>
            </a:r>
          </a:p>
        </p:txBody>
      </p:sp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CB1FBBD-4781-473A-BA61-AF08058E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6C3DEA-496D-404E-86B9-FD024C4B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14" y="2120368"/>
            <a:ext cx="6210696" cy="27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penChain">
            <a:extLst>
              <a:ext uri="{FF2B5EF4-FFF2-40B4-BE49-F238E27FC236}">
                <a16:creationId xmlns:a16="http://schemas.microsoft.com/office/drawing/2014/main" id="{EA08FA5D-C4A2-47F6-81B3-B58AEA13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2" y="6460645"/>
            <a:ext cx="2682013" cy="2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644E6ECB-A9C6-4958-8E7E-F6AEA649D2D2}"/>
              </a:ext>
            </a:extLst>
          </p:cNvPr>
          <p:cNvSpPr txBox="1">
            <a:spLocks/>
          </p:cNvSpPr>
          <p:nvPr/>
        </p:nvSpPr>
        <p:spPr>
          <a:xfrm>
            <a:off x="3787428" y="64216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CC0-1.0</a:t>
            </a:r>
            <a:endParaRPr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303" y="154545"/>
            <a:ext cx="843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OpenChain</a:t>
            </a:r>
            <a:r>
              <a:rPr kumimoji="1"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プロジェクトの</a:t>
            </a:r>
            <a:r>
              <a:rPr lang="en-US" altLang="ja-JP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r>
              <a:rPr lang="ja-JP" alt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本柱</a:t>
            </a:r>
            <a:endParaRPr kumimoji="1" lang="ja-JP" alt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23" y="2532045"/>
            <a:ext cx="5281280" cy="175148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60" y="979590"/>
            <a:ext cx="5136207" cy="150349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06" y="4283532"/>
            <a:ext cx="3266136" cy="1883472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345768" y="997206"/>
            <a:ext cx="6020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①仕様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(Specification)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企業が組織内に確立すべきコンプライアンス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プログラム（仕組み・体制等）の要件を定義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⇒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  <a:r>
              <a:rPr lang="ja-JP" altLang="en-US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年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ja-JP" altLang="en-US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月 </a:t>
            </a:r>
            <a:r>
              <a:rPr lang="en-US" altLang="ja-JP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ISO/IEC 5230:2020</a:t>
            </a:r>
            <a:r>
              <a:rPr lang="ja-JP" altLang="en-US" sz="2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として国際標準化</a:t>
            </a:r>
            <a:endParaRPr lang="en-US" altLang="ja-JP" sz="2000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5769" y="2751146"/>
            <a:ext cx="560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②適合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(Conformant)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仕様に適合しているか否かを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アンケートで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回答することで、認証を取得可能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原則、自己認証だが第三者認証も有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45769" y="2221919"/>
            <a:ext cx="5750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https://www.openchainproject.org/contribute-to-the-standard</a:t>
            </a:r>
            <a:endParaRPr lang="ja-JP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45769" y="4576183"/>
            <a:ext cx="560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③カリキュラム</a:t>
            </a:r>
            <a:r>
              <a:rPr lang="en-US" altLang="ja-JP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(Curriculum)</a:t>
            </a: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仕様への適合のために各社内で利用可能な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ja-JP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教育資料集</a:t>
            </a:r>
            <a:endParaRPr lang="en-US" altLang="ja-JP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45769" y="4016230"/>
            <a:ext cx="4685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https://www.openchainproject.org/get-started/conformance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06729" y="5531092"/>
            <a:ext cx="3498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https://www.openchainproject.org/resources</a:t>
            </a:r>
            <a:endParaRPr lang="en-US" altLang="ja-JP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1527A6A-3E0B-4A22-84AF-1FF3A898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7C9D-2908-4B51-B245-D0108F3FAF1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753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_Tool_7_JA_R">
  <a:themeElements>
    <a:clrScheme name="コーポレートカラー_v2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87867E"/>
      </a:accent1>
      <a:accent2>
        <a:srgbClr val="A30B1A"/>
      </a:accent2>
      <a:accent3>
        <a:srgbClr val="B1B1AC"/>
      </a:accent3>
      <a:accent4>
        <a:srgbClr val="DAD9D6"/>
      </a:accent4>
      <a:accent5>
        <a:srgbClr val="706F67"/>
      </a:accent5>
      <a:accent6>
        <a:srgbClr val="C6C6C0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DAD9D6"/>
        </a:solidFill>
        <a:ln w="9525" cap="flat" cmpd="sng" algn="ctr">
          <a:solidFill>
            <a:srgbClr val="B1B1A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dirty="0" smtClean="0">
            <a:ln>
              <a:noFill/>
            </a:ln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8_OpenChain_横長.potx" id="{732C8002-150E-4509-BEBA-F4B5A9E39982}" vid="{7884A530-724E-4528-AA47-2EDCB38006C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3404</TotalTime>
  <Words>1365</Words>
  <Application>Microsoft Office PowerPoint</Application>
  <PresentationFormat>ワイド画面</PresentationFormat>
  <Paragraphs>243</Paragraphs>
  <Slides>22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22</vt:i4>
      </vt:variant>
    </vt:vector>
  </HeadingPairs>
  <TitlesOfParts>
    <vt:vector size="33" baseType="lpstr">
      <vt:lpstr>BIZ UDPゴシック</vt:lpstr>
      <vt:lpstr>Meiryo UI</vt:lpstr>
      <vt:lpstr>Roboto</vt:lpstr>
      <vt:lpstr>游ゴシック</vt:lpstr>
      <vt:lpstr>游ゴシック Light</vt:lpstr>
      <vt:lpstr>Arial</vt:lpstr>
      <vt:lpstr>Segoe UI</vt:lpstr>
      <vt:lpstr>Segoe UI Light</vt:lpstr>
      <vt:lpstr>Wingdings</vt:lpstr>
      <vt:lpstr>Office テーマ</vt:lpstr>
      <vt:lpstr>F_Tool_7_JA_R</vt:lpstr>
      <vt:lpstr>OpenChainプロジェクト紹介</vt:lpstr>
      <vt:lpstr>本日のアジェンダ</vt:lpstr>
      <vt:lpstr>OpenChainプロジェクト</vt:lpstr>
      <vt:lpstr>LFプロジェクトのさまざまな形態</vt:lpstr>
      <vt:lpstr>OSSライセンスとコンプライアンス</vt:lpstr>
      <vt:lpstr>OSSライセンスに伴うリスク</vt:lpstr>
      <vt:lpstr>PowerPoint プレゼンテーション</vt:lpstr>
      <vt:lpstr>OpenChainプロジェクトの目的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OpenChain Japan WG設立</vt:lpstr>
      <vt:lpstr>PowerPoint プレゼンテーション</vt:lpstr>
      <vt:lpstr>PowerPoint プレゼンテーション</vt:lpstr>
      <vt:lpstr>PowerPoint プレゼンテーション</vt:lpstr>
      <vt:lpstr>OpenChain Japan WG Web Page, ML &amp; Slack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OpenChainプロジェクト紹介</dc:title>
  <dc:creator>Endo, Masato/遠藤 雅人</dc:creator>
  <cp:lastModifiedBy>Socionext</cp:lastModifiedBy>
  <cp:revision>79</cp:revision>
  <dcterms:created xsi:type="dcterms:W3CDTF">2020-04-21T11:36:31Z</dcterms:created>
  <dcterms:modified xsi:type="dcterms:W3CDTF">2021-05-19T00:46:35Z</dcterms:modified>
</cp:coreProperties>
</file>